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mov" ContentType="video/unknown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73" r:id="rId2"/>
    <p:sldId id="272" r:id="rId3"/>
    <p:sldId id="305" r:id="rId4"/>
    <p:sldId id="297" r:id="rId5"/>
    <p:sldId id="277" r:id="rId6"/>
    <p:sldId id="261" r:id="rId7"/>
    <p:sldId id="275" r:id="rId8"/>
    <p:sldId id="282" r:id="rId9"/>
    <p:sldId id="300" r:id="rId10"/>
    <p:sldId id="299" r:id="rId11"/>
    <p:sldId id="306" r:id="rId12"/>
    <p:sldId id="301" r:id="rId13"/>
    <p:sldId id="298" r:id="rId14"/>
    <p:sldId id="302" r:id="rId15"/>
    <p:sldId id="296" r:id="rId16"/>
    <p:sldId id="311" r:id="rId17"/>
    <p:sldId id="278" r:id="rId18"/>
    <p:sldId id="312" r:id="rId19"/>
    <p:sldId id="279" r:id="rId20"/>
    <p:sldId id="289" r:id="rId21"/>
    <p:sldId id="313" r:id="rId22"/>
    <p:sldId id="286" r:id="rId23"/>
    <p:sldId id="266" r:id="rId24"/>
    <p:sldId id="314" r:id="rId25"/>
    <p:sldId id="284" r:id="rId26"/>
    <p:sldId id="315" r:id="rId27"/>
    <p:sldId id="316" r:id="rId28"/>
    <p:sldId id="263" r:id="rId29"/>
    <p:sldId id="317" r:id="rId30"/>
    <p:sldId id="290" r:id="rId31"/>
    <p:sldId id="292" r:id="rId32"/>
    <p:sldId id="295" r:id="rId33"/>
    <p:sldId id="318" r:id="rId34"/>
    <p:sldId id="294" r:id="rId35"/>
    <p:sldId id="291" r:id="rId36"/>
    <p:sldId id="270" r:id="rId37"/>
    <p:sldId id="303" r:id="rId38"/>
    <p:sldId id="304" r:id="rId3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26" autoAdjust="0"/>
    <p:restoredTop sz="94660"/>
  </p:normalViewPr>
  <p:slideViewPr>
    <p:cSldViewPr snapToGrid="0" snapToObjects="1">
      <p:cViewPr varScale="1">
        <p:scale>
          <a:sx n="87" d="100"/>
          <a:sy n="87" d="100"/>
        </p:scale>
        <p:origin x="-120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printerSettings" Target="printerSettings/printerSettings1.bin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1" Type="http://schemas.openxmlformats.org/officeDocument/2006/relationships/image" Target="../media/image13.emf"/><Relationship Id="rId2" Type="http://schemas.openxmlformats.org/officeDocument/2006/relationships/image" Target="../media/image1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Relationship Id="rId2" Type="http://schemas.openxmlformats.org/officeDocument/2006/relationships/image" Target="../media/image30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5" Type="http://schemas.openxmlformats.org/officeDocument/2006/relationships/image" Target="../media/image41.emf"/><Relationship Id="rId6" Type="http://schemas.openxmlformats.org/officeDocument/2006/relationships/image" Target="../media/image42.emf"/><Relationship Id="rId1" Type="http://schemas.openxmlformats.org/officeDocument/2006/relationships/image" Target="../media/image37.emf"/><Relationship Id="rId2" Type="http://schemas.openxmlformats.org/officeDocument/2006/relationships/image" Target="../media/image38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media/image1.jpg>
</file>

<file path=ppt/media/image10.png>
</file>

<file path=ppt/media/image11.png>
</file>

<file path=ppt/media/image12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4.jpg>
</file>

<file path=ppt/media/image46.jp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0A1340-3885-774B-9A48-3B67AA89FF2B}" type="datetimeFigureOut">
              <a:rPr lang="en-US" smtClean="0"/>
              <a:t>8/29/16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BEAD96-DA37-4D46-AF66-58153B4ED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9695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Will give</a:t>
            </a:r>
            <a:r>
              <a:rPr lang="en-US" baseline="0" dirty="0" smtClean="0"/>
              <a:t> a general overview of what the various components of modeling are.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Why do we model? Why is this important? As we’ve touched upon, there’s a widely accepted idea that we are inference engines, which is to say that we are constantly developing a model of our environment.</a:t>
            </a:r>
          </a:p>
          <a:p>
            <a:r>
              <a:rPr lang="en-US" baseline="0" dirty="0" smtClean="0"/>
              <a:t>Why do we do this? We are constantly seeing a ton of data, and it is incumbent on us to parse what information is relevant, and integrate that information into a comprehensive generative model of our environment, or a model of how the data we were observing is generated.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BEAD96-DA37-4D46-AF66-58153B4ED8C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861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Predictive coding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BEAD96-DA37-4D46-AF66-58153B4ED8C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2690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We’re constant</a:t>
            </a:r>
            <a:r>
              <a:rPr lang="en-US" baseline="0" dirty="0" smtClean="0"/>
              <a:t>ly seeing data. This is the Bayesian brain Hypothesis. We want to model the world around us. Our brain is doing the same thing.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BEAD96-DA37-4D46-AF66-58153B4ED8C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520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BEAD96-DA37-4D46-AF66-58153B4ED8C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1472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Construct</a:t>
            </a:r>
            <a:r>
              <a:rPr lang="en-US" baseline="0" dirty="0" smtClean="0"/>
              <a:t> validity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BEAD96-DA37-4D46-AF66-58153B4ED8C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7943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BEAD96-DA37-4D46-AF66-58153B4ED8C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999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</a:t>
            </a:r>
            <a:r>
              <a:rPr lang="en-US" baseline="0" dirty="0" smtClean="0"/>
              <a:t> and how do we do simulations. Create a LARGE set of data, why do you do this, can you recover the parameters, are they correlated. How small a set of data can you get to still get a reasonable result. Can you separate the model families. </a:t>
            </a:r>
            <a:r>
              <a:rPr lang="en-US" baseline="0" dirty="0" err="1" smtClean="0"/>
              <a:t>Fminsearch</a:t>
            </a:r>
            <a:r>
              <a:rPr lang="en-US" baseline="0" dirty="0" smtClean="0"/>
              <a:t>, gradient descent, then sampling and VB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BEAD96-DA37-4D46-AF66-58153B4ED8C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9259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question</a:t>
            </a:r>
            <a:r>
              <a:rPr lang="en-US" baseline="0" dirty="0" smtClean="0"/>
              <a:t> now is: how do we select the best model?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BEAD96-DA37-4D46-AF66-58153B4ED8C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453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5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778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547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254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251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707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085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904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938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63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527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Special Elite"/>
              </a:defRPr>
            </a:lvl1pPr>
          </a:lstStyle>
          <a:p>
            <a:fld id="{16DCBCF2-565F-FF4F-8A2A-1F2FE06E2392}" type="datetimeFigureOut">
              <a:rPr lang="en-US" smtClean="0"/>
              <a:pPr/>
              <a:t>8/29/16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Special Elite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pecial Elite"/>
              </a:defRPr>
            </a:lvl1pPr>
          </a:lstStyle>
          <a:p>
            <a:fld id="{4D6DB10E-336D-E64E-BF06-3AD490378AD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730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Special Elite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Special Elite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Special Elite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Special Elite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Special Elite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Special Elite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1" Type="http://schemas.openxmlformats.org/officeDocument/2006/relationships/package" Target="../embeddings/Microsoft_Word_Document6.docx"/><Relationship Id="rId12" Type="http://schemas.openxmlformats.org/officeDocument/2006/relationships/image" Target="../media/image17.emf"/><Relationship Id="rId13" Type="http://schemas.openxmlformats.org/officeDocument/2006/relationships/package" Target="../embeddings/Microsoft_Word_Document7.docx"/><Relationship Id="rId14" Type="http://schemas.openxmlformats.org/officeDocument/2006/relationships/image" Target="../media/image18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Relationship Id="rId3" Type="http://schemas.openxmlformats.org/officeDocument/2006/relationships/package" Target="../embeddings/Microsoft_Word_Document2.docx"/><Relationship Id="rId4" Type="http://schemas.openxmlformats.org/officeDocument/2006/relationships/image" Target="../media/image13.emf"/><Relationship Id="rId5" Type="http://schemas.openxmlformats.org/officeDocument/2006/relationships/package" Target="../embeddings/Microsoft_Word_Document3.docx"/><Relationship Id="rId6" Type="http://schemas.openxmlformats.org/officeDocument/2006/relationships/image" Target="../media/image14.emf"/><Relationship Id="rId7" Type="http://schemas.openxmlformats.org/officeDocument/2006/relationships/package" Target="../embeddings/Microsoft_Word_Document4.docx"/><Relationship Id="rId8" Type="http://schemas.openxmlformats.org/officeDocument/2006/relationships/image" Target="../media/image15.emf"/><Relationship Id="rId9" Type="http://schemas.openxmlformats.org/officeDocument/2006/relationships/package" Target="../embeddings/Microsoft_Word_Document5.docx"/><Relationship Id="rId10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5" Type="http://schemas.openxmlformats.org/officeDocument/2006/relationships/image" Target="../media/image28.emf"/><Relationship Id="rId6" Type="http://schemas.openxmlformats.org/officeDocument/2006/relationships/package" Target="../embeddings/Microsoft_Word_Document8.docx"/><Relationship Id="rId7" Type="http://schemas.openxmlformats.org/officeDocument/2006/relationships/image" Target="../media/image25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.docx"/><Relationship Id="rId4" Type="http://schemas.openxmlformats.org/officeDocument/2006/relationships/image" Target="../media/image29.emf"/><Relationship Id="rId5" Type="http://schemas.openxmlformats.org/officeDocument/2006/relationships/package" Target="../embeddings/Microsoft_Word_Document10.docx"/><Relationship Id="rId6" Type="http://schemas.openxmlformats.org/officeDocument/2006/relationships/image" Target="../media/image30.emf"/><Relationship Id="rId7" Type="http://schemas.openxmlformats.org/officeDocument/2006/relationships/image" Target="../media/image31.emf"/><Relationship Id="rId8" Type="http://schemas.openxmlformats.org/officeDocument/2006/relationships/image" Target="../media/image32.emf"/><Relationship Id="rId9" Type="http://schemas.openxmlformats.org/officeDocument/2006/relationships/image" Target="../media/image33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4" Type="http://schemas.openxmlformats.org/officeDocument/2006/relationships/image" Target="../media/image35.emf"/><Relationship Id="rId5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1" Type="http://schemas.openxmlformats.org/officeDocument/2006/relationships/package" Target="../embeddings/Microsoft_Word_Document15.docx"/><Relationship Id="rId12" Type="http://schemas.openxmlformats.org/officeDocument/2006/relationships/image" Target="../media/image41.emf"/><Relationship Id="rId13" Type="http://schemas.openxmlformats.org/officeDocument/2006/relationships/package" Target="../embeddings/Microsoft_Word_Document16.docx"/><Relationship Id="rId14" Type="http://schemas.openxmlformats.org/officeDocument/2006/relationships/package" Target="../embeddings/Microsoft_Word_Document17.docx"/><Relationship Id="rId15" Type="http://schemas.openxmlformats.org/officeDocument/2006/relationships/package" Target="../embeddings/Microsoft_Word_Document18.docx"/><Relationship Id="rId16" Type="http://schemas.openxmlformats.org/officeDocument/2006/relationships/image" Target="../media/image42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Relationship Id="rId3" Type="http://schemas.openxmlformats.org/officeDocument/2006/relationships/package" Target="../embeddings/Microsoft_Word_Document11.docx"/><Relationship Id="rId4" Type="http://schemas.openxmlformats.org/officeDocument/2006/relationships/image" Target="../media/image37.emf"/><Relationship Id="rId5" Type="http://schemas.openxmlformats.org/officeDocument/2006/relationships/package" Target="../embeddings/Microsoft_Word_Document12.docx"/><Relationship Id="rId6" Type="http://schemas.openxmlformats.org/officeDocument/2006/relationships/image" Target="../media/image38.emf"/><Relationship Id="rId7" Type="http://schemas.openxmlformats.org/officeDocument/2006/relationships/package" Target="../embeddings/Microsoft_Word_Document13.docx"/><Relationship Id="rId8" Type="http://schemas.openxmlformats.org/officeDocument/2006/relationships/image" Target="../media/image39.emf"/><Relationship Id="rId9" Type="http://schemas.openxmlformats.org/officeDocument/2006/relationships/package" Target="../embeddings/Microsoft_Word_Document14.docx"/><Relationship Id="rId10" Type="http://schemas.openxmlformats.org/officeDocument/2006/relationships/image" Target="../media/image4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3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9.docx"/><Relationship Id="rId4" Type="http://schemas.openxmlformats.org/officeDocument/2006/relationships/image" Target="../media/image38.emf"/><Relationship Id="rId5" Type="http://schemas.openxmlformats.org/officeDocument/2006/relationships/image" Target="../media/image44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jpg"/><Relationship Id="rId3" Type="http://schemas.openxmlformats.org/officeDocument/2006/relationships/image" Target="../media/image4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0.docx"/><Relationship Id="rId4" Type="http://schemas.openxmlformats.org/officeDocument/2006/relationships/image" Target="../media/image49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4" Type="http://schemas.openxmlformats.org/officeDocument/2006/relationships/image" Target="../media/image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Modeling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Saee Paliwal</a:t>
            </a:r>
          </a:p>
          <a:p>
            <a:r>
              <a:rPr lang="en-US" dirty="0" smtClean="0"/>
              <a:t>TNU CPC</a:t>
            </a:r>
          </a:p>
          <a:p>
            <a:r>
              <a:rPr lang="en-US" dirty="0" smtClean="0"/>
              <a:t>August, 2016</a:t>
            </a:r>
            <a:endParaRPr lang="en-US" dirty="0"/>
          </a:p>
        </p:txBody>
      </p:sp>
      <p:pic>
        <p:nvPicPr>
          <p:cNvPr id="4" name="Picture 3" descr="ingredients1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007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77425" y="3456814"/>
            <a:ext cx="71099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Jayne Print YOFF"/>
                <a:cs typeface="Jayne Print YOFF"/>
              </a:rPr>
              <a:t>Modeling Basics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Special Elite"/>
                <a:cs typeface="Special Elite"/>
              </a:rPr>
              <a:t>The start-to-finish of Bayesian Cognitive Modeling</a:t>
            </a:r>
            <a:endParaRPr lang="en-US" sz="2000" dirty="0">
              <a:solidFill>
                <a:schemeClr val="bg1"/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2989802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27530" y="759254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Bayes</a:t>
            </a:r>
            <a:r>
              <a:rPr lang="en-US" sz="4000" dirty="0" smtClean="0"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Theorem - prior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pic>
        <p:nvPicPr>
          <p:cNvPr id="9" name="hollow_mask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7648" y="1733179"/>
            <a:ext cx="5647764" cy="423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116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27530" y="256712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Bayes</a:t>
            </a:r>
            <a:r>
              <a:rPr lang="en-US" sz="4000" dirty="0" smtClean="0"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Theorem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7530" y="3316940"/>
            <a:ext cx="8396941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ea typeface="Lucida Grande"/>
                <a:cs typeface="Special Elite"/>
              </a:rPr>
              <a:t>3 elements: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ea typeface="Lucida Grand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ea typeface="Lucida Grande"/>
                <a:cs typeface="Special Elite"/>
              </a:rPr>
              <a:t>A Model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ea typeface="Lucida Grande"/>
                <a:cs typeface="Special Elite"/>
              </a:rPr>
              <a:t>Parameters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ea typeface="Lucida Grande"/>
                <a:cs typeface="Special Elite"/>
              </a:rPr>
              <a:t>Data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34917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27530" y="1416658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Bayes</a:t>
            </a:r>
            <a:r>
              <a:rPr lang="en-US" sz="4000" dirty="0" smtClean="0"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Theorem: model M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7530" y="2166469"/>
            <a:ext cx="8396941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ea typeface="Lucida Grande"/>
                <a:cs typeface="Special Elite"/>
              </a:rPr>
              <a:t>What distribution family do you choose for your prior and likelihood?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ea typeface="Lucida Grand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ea typeface="Lucida Grande"/>
                <a:cs typeface="Special Elite"/>
              </a:rPr>
              <a:t>Gaussian?                                               Beta?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ea typeface="Lucida Grand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ea typeface="Lucida Grand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ea typeface="Lucida Grand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</a:t>
            </a:r>
          </a:p>
        </p:txBody>
      </p:sp>
      <p:pic>
        <p:nvPicPr>
          <p:cNvPr id="15" name="Picture 14" descr="norma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02" y="3553706"/>
            <a:ext cx="4259182" cy="2721144"/>
          </a:xfrm>
          <a:prstGeom prst="rect">
            <a:avLst/>
          </a:prstGeom>
        </p:spPr>
      </p:pic>
      <p:pic>
        <p:nvPicPr>
          <p:cNvPr id="4" name="Picture 3" descr="bet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1884" y="3389798"/>
            <a:ext cx="3735291" cy="2989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52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27530" y="1538952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Bayes</a:t>
            </a:r>
            <a:r>
              <a:rPr lang="en-US" sz="4000" dirty="0" smtClean="0"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Theorem: parameters </a:t>
            </a:r>
            <a:r>
              <a:rPr lang="en-US" sz="4000" dirty="0" err="1">
                <a:solidFill>
                  <a:schemeClr val="tx1">
                    <a:lumMod val="75000"/>
                    <a:lumOff val="25000"/>
                  </a:schemeClr>
                </a:solidFill>
                <a:ea typeface="Lucida Grande"/>
                <a:cs typeface="Special Elite"/>
              </a:rPr>
              <a:t>θ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7530" y="2288763"/>
            <a:ext cx="839694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Parameters </a:t>
            </a:r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ea typeface="Lucida Grande"/>
                <a:cs typeface="Special Elite"/>
              </a:rPr>
              <a:t>θ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ea typeface="Lucida Grande"/>
                <a:cs typeface="Special Elite"/>
              </a:rPr>
              <a:t>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ea typeface="Lucida Grande"/>
                <a:cs typeface="Special Elite"/>
              </a:rPr>
              <a:t>– this can be mean and variance, or density parameters, etc.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</a:t>
            </a:r>
          </a:p>
        </p:txBody>
      </p:sp>
      <p:pic>
        <p:nvPicPr>
          <p:cNvPr id="2" name="Picture 1" descr="norma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119" y="2856484"/>
            <a:ext cx="5094940" cy="3255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23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27530" y="247748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Bayes</a:t>
            </a:r>
            <a:r>
              <a:rPr lang="en-US" sz="4000" dirty="0" smtClean="0"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Theorem: data y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7530" y="3227300"/>
            <a:ext cx="839694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The information we get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from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our environment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215365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27530" y="759254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Bayes</a:t>
            </a:r>
            <a:r>
              <a:rPr lang="en-US" sz="4000" dirty="0" smtClean="0"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Theorem  </a:t>
            </a:r>
            <a:r>
              <a:rPr lang="en-US" sz="2000" dirty="0" smtClean="0"/>
              <a:t> 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7530" y="1509065"/>
            <a:ext cx="8396941" cy="507831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Model M  + Parameters </a:t>
            </a:r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ea typeface="Lucida Grande"/>
                <a:cs typeface="Special Elite"/>
              </a:rPr>
              <a:t>θ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ea typeface="Lucida Grande"/>
                <a:cs typeface="Special Elite"/>
              </a:rPr>
              <a:t>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+ Data y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Prior:</a:t>
            </a:r>
            <a:r>
              <a:rPr lang="en-US" dirty="0" smtClean="0"/>
              <a:t> 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Likelihood: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Posterior: 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Model Evidence: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Bayes’ Theorem:     Posterior = </a:t>
            </a:r>
            <a:r>
              <a:rPr lang="en-US" u="sng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Likelihood * Prior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 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		                                           Model Evidence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Model evidence is difficult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to compute, so we work with: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339569" y="5917452"/>
            <a:ext cx="4303059" cy="627528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3415139"/>
              </p:ext>
            </p:extLst>
          </p:nvPr>
        </p:nvGraphicFramePr>
        <p:xfrm>
          <a:off x="1600195" y="2046941"/>
          <a:ext cx="9889375" cy="3204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32" name="Document" r:id="rId3" imgW="5486400" imgH="177800" progId="Word.Document.12">
                  <p:embed/>
                </p:oleObj>
              </mc:Choice>
              <mc:Fallback>
                <p:oleObj name="Document" r:id="rId3" imgW="54864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00195" y="2046941"/>
                        <a:ext cx="9889375" cy="3204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405833"/>
              </p:ext>
            </p:extLst>
          </p:nvPr>
        </p:nvGraphicFramePr>
        <p:xfrm>
          <a:off x="2341517" y="2629646"/>
          <a:ext cx="9148053" cy="2964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33" name="Document" r:id="rId5" imgW="5486400" imgH="177800" progId="Word.Document.12">
                  <p:embed/>
                </p:oleObj>
              </mc:Choice>
              <mc:Fallback>
                <p:oleObj name="Document" r:id="rId5" imgW="54864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41517" y="2629646"/>
                        <a:ext cx="9148053" cy="2964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2570744"/>
              </p:ext>
            </p:extLst>
          </p:nvPr>
        </p:nvGraphicFramePr>
        <p:xfrm>
          <a:off x="2690901" y="4990352"/>
          <a:ext cx="9461841" cy="9637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34" name="Document" r:id="rId7" imgW="5486400" imgH="558800" progId="Word.Document.12">
                  <p:embed/>
                </p:oleObj>
              </mc:Choice>
              <mc:Fallback>
                <p:oleObj name="Document" r:id="rId7" imgW="5486400" imgH="558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690901" y="4990352"/>
                        <a:ext cx="9461841" cy="9637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2580"/>
              </p:ext>
            </p:extLst>
          </p:nvPr>
        </p:nvGraphicFramePr>
        <p:xfrm>
          <a:off x="4777348" y="6067611"/>
          <a:ext cx="9428307" cy="3055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35" name="Document" r:id="rId9" imgW="5486400" imgH="177800" progId="Word.Document.12">
                  <p:embed/>
                </p:oleObj>
              </mc:Choice>
              <mc:Fallback>
                <p:oleObj name="Document" r:id="rId9" imgW="54864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777348" y="6067611"/>
                        <a:ext cx="9428307" cy="3055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9990310"/>
              </p:ext>
            </p:extLst>
          </p:nvPr>
        </p:nvGraphicFramePr>
        <p:xfrm>
          <a:off x="2060813" y="3166033"/>
          <a:ext cx="9866294" cy="3197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36" name="Document" r:id="rId11" imgW="5486400" imgH="177800" progId="Word.Document.12">
                  <p:embed/>
                </p:oleObj>
              </mc:Choice>
              <mc:Fallback>
                <p:oleObj name="Document" r:id="rId11" imgW="54864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060813" y="3166033"/>
                        <a:ext cx="9866294" cy="3197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2134615"/>
              </p:ext>
            </p:extLst>
          </p:nvPr>
        </p:nvGraphicFramePr>
        <p:xfrm>
          <a:off x="2769254" y="3599889"/>
          <a:ext cx="9428162" cy="69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37" name="Document" r:id="rId13" imgW="5486400" imgH="406400" progId="Word.Document.12">
                  <p:embed/>
                </p:oleObj>
              </mc:Choice>
              <mc:Fallback>
                <p:oleObj name="Document" r:id="rId13" imgW="5486400" imgH="4064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769254" y="3599889"/>
                        <a:ext cx="9428162" cy="695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17236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cipe_book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1" r="12213" b="4987"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1358976">
            <a:off x="1156327" y="2284345"/>
            <a:ext cx="37343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           Recipe: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Bayesian Cognitive Model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Ingredients: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1. 1 Question or Interest Area</a:t>
            </a:r>
          </a:p>
          <a:p>
            <a:r>
              <a:rPr lang="en-US" dirty="0" smtClean="0">
                <a:latin typeface="Special Elite"/>
                <a:cs typeface="Special Elite"/>
              </a:rPr>
              <a:t>2. 1 well-formed Hypothesis</a:t>
            </a:r>
          </a:p>
          <a:p>
            <a:r>
              <a:rPr lang="en-US" dirty="0">
                <a:latin typeface="Special Elite"/>
                <a:cs typeface="Special Elite"/>
              </a:rPr>
              <a:t>3</a:t>
            </a:r>
            <a:r>
              <a:rPr lang="en-US" dirty="0" smtClean="0">
                <a:latin typeface="Special Elite"/>
                <a:cs typeface="Special Elite"/>
              </a:rPr>
              <a:t>. 1 ripe Model</a:t>
            </a:r>
          </a:p>
          <a:p>
            <a:r>
              <a:rPr lang="en-US" dirty="0">
                <a:latin typeface="Special Elite"/>
                <a:cs typeface="Special Elite"/>
              </a:rPr>
              <a:t>4</a:t>
            </a:r>
            <a:r>
              <a:rPr lang="en-US" dirty="0" smtClean="0">
                <a:latin typeface="Special Elite"/>
                <a:cs typeface="Special Elite"/>
              </a:rPr>
              <a:t>. 1 heaping </a:t>
            </a:r>
            <a:r>
              <a:rPr lang="en-US" dirty="0" err="1" smtClean="0">
                <a:latin typeface="Special Elite"/>
                <a:cs typeface="Special Elite"/>
              </a:rPr>
              <a:t>Tbsp</a:t>
            </a:r>
            <a:r>
              <a:rPr lang="en-US" dirty="0" smtClean="0">
                <a:latin typeface="Special Elite"/>
                <a:cs typeface="Special Elite"/>
              </a:rPr>
              <a:t> Simulations</a:t>
            </a:r>
          </a:p>
          <a:p>
            <a:r>
              <a:rPr lang="en-US" dirty="0">
                <a:latin typeface="Special Elite"/>
                <a:cs typeface="Special Elite"/>
              </a:rPr>
              <a:t>5</a:t>
            </a:r>
            <a:r>
              <a:rPr lang="en-US" dirty="0" smtClean="0">
                <a:latin typeface="Special Elite"/>
                <a:cs typeface="Special Elite"/>
              </a:rPr>
              <a:t>. 1 medium-sized Task</a:t>
            </a:r>
          </a:p>
          <a:p>
            <a:r>
              <a:rPr lang="en-US" dirty="0">
                <a:latin typeface="Special Elite"/>
                <a:cs typeface="Special Elite"/>
              </a:rPr>
              <a:t>6</a:t>
            </a:r>
            <a:r>
              <a:rPr lang="en-US" dirty="0" smtClean="0">
                <a:latin typeface="Special Elite"/>
                <a:cs typeface="Special Elite"/>
              </a:rPr>
              <a:t>. 2 cups Data</a:t>
            </a:r>
          </a:p>
          <a:p>
            <a:r>
              <a:rPr lang="en-US" dirty="0" smtClean="0">
                <a:latin typeface="Special Elite"/>
                <a:cs typeface="Special Elite"/>
              </a:rPr>
              <a:t>7. </a:t>
            </a:r>
            <a:r>
              <a:rPr lang="en-US" dirty="0">
                <a:latin typeface="Special Elite"/>
                <a:cs typeface="Special Elite"/>
              </a:rPr>
              <a:t>9”x12” Inversion </a:t>
            </a:r>
            <a:r>
              <a:rPr lang="en-US" dirty="0" smtClean="0">
                <a:latin typeface="Special Elite"/>
                <a:cs typeface="Special Elite"/>
              </a:rPr>
              <a:t>Technique</a:t>
            </a:r>
          </a:p>
          <a:p>
            <a:r>
              <a:rPr lang="en-US" dirty="0" smtClean="0">
                <a:latin typeface="Special Elite"/>
                <a:cs typeface="Special Elite"/>
              </a:rPr>
              <a:t>8. Model selection routine</a:t>
            </a:r>
          </a:p>
          <a:p>
            <a:endParaRPr lang="en-US" dirty="0" smtClean="0">
              <a:latin typeface="Special Elite"/>
              <a:cs typeface="Special Elite"/>
            </a:endParaRPr>
          </a:p>
          <a:p>
            <a:endParaRPr lang="en-US" dirty="0" smtClean="0">
              <a:latin typeface="Special Elite"/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 rot="21358976">
            <a:off x="4928617" y="1134252"/>
            <a:ext cx="3734373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Prep Time: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Longer than you think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Cook Time:</a:t>
            </a:r>
          </a:p>
          <a:p>
            <a:r>
              <a:rPr lang="en-US" dirty="0" smtClean="0">
                <a:latin typeface="Special Elite"/>
                <a:cs typeface="Special Elite"/>
              </a:rPr>
              <a:t>1 PhD duration, or until funding runs out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Plating/serving:</a:t>
            </a:r>
          </a:p>
          <a:p>
            <a:r>
              <a:rPr lang="en-US" dirty="0" smtClean="0">
                <a:latin typeface="Special Elite"/>
                <a:cs typeface="Special Elite"/>
              </a:rPr>
              <a:t>Serve with journal of your choice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071" y="1006964"/>
            <a:ext cx="789599" cy="7451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3800" y="1827931"/>
            <a:ext cx="628045" cy="6610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3969" y="909819"/>
            <a:ext cx="720341" cy="758183"/>
          </a:xfrm>
          <a:prstGeom prst="rect">
            <a:avLst/>
          </a:prstGeom>
        </p:spPr>
      </p:pic>
      <p:pic>
        <p:nvPicPr>
          <p:cNvPr id="11" name="Picture 10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3087418" y="1527638"/>
            <a:ext cx="734638" cy="467797"/>
          </a:xfrm>
          <a:prstGeom prst="rect">
            <a:avLst/>
          </a:prstGeom>
        </p:spPr>
      </p:pic>
      <p:pic>
        <p:nvPicPr>
          <p:cNvPr id="12" name="Picture 11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26141">
            <a:off x="3664527" y="1594033"/>
            <a:ext cx="734638" cy="46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4902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wooden-cutting-793x526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98" t="1654" r="6702" b="5192"/>
          <a:stretch/>
        </p:blipFill>
        <p:spPr>
          <a:xfrm>
            <a:off x="0" y="-275860"/>
            <a:ext cx="9652000" cy="713386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166470" y="2652423"/>
            <a:ext cx="5109883" cy="2158636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FFFFFF"/>
                </a:solidFill>
                <a:latin typeface="Jayne Print YOFF"/>
                <a:cs typeface="Jayne Print YOFF"/>
              </a:rPr>
              <a:t>Our problem:</a:t>
            </a:r>
            <a:br>
              <a:rPr lang="en-US" sz="4000" dirty="0" smtClean="0">
                <a:solidFill>
                  <a:srgbClr val="FFFFFF"/>
                </a:solidFill>
                <a:latin typeface="Jayne Print YOFF"/>
                <a:cs typeface="Jayne Print YOFF"/>
              </a:rPr>
            </a:br>
            <a:r>
              <a:rPr lang="en-US" sz="4000" dirty="0" smtClean="0">
                <a:solidFill>
                  <a:srgbClr val="FFFFFF"/>
                </a:solidFill>
                <a:latin typeface="Jayne Print YOFF"/>
                <a:cs typeface="Jayne Print YOFF"/>
              </a:rPr>
              <a:t>The </a:t>
            </a:r>
            <a:br>
              <a:rPr lang="en-US" sz="4000" dirty="0" smtClean="0">
                <a:solidFill>
                  <a:srgbClr val="FFFFFF"/>
                </a:solidFill>
                <a:latin typeface="Jayne Print YOFF"/>
                <a:cs typeface="Jayne Print YOFF"/>
              </a:rPr>
            </a:br>
            <a:r>
              <a:rPr lang="en-US" sz="4000" dirty="0" smtClean="0">
                <a:solidFill>
                  <a:srgbClr val="FFFFFF"/>
                </a:solidFill>
                <a:latin typeface="Jayne Print YOFF"/>
                <a:cs typeface="Jayne Print YOFF"/>
              </a:rPr>
              <a:t>Tricky Coin</a:t>
            </a:r>
            <a:endParaRPr lang="en-US" sz="4000" dirty="0">
              <a:solidFill>
                <a:srgbClr val="FFFFFF"/>
              </a:solidFill>
              <a:latin typeface="Jayne Print YOFF"/>
              <a:cs typeface="Jayne Print YOFF"/>
            </a:endParaRPr>
          </a:p>
        </p:txBody>
      </p:sp>
    </p:spTree>
    <p:extLst>
      <p:ext uri="{BB962C8B-B14F-4D97-AF65-F5344CB8AC3E}">
        <p14:creationId xmlns:p14="http://schemas.microsoft.com/office/powerpoint/2010/main" val="486498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cipe_book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1" r="12213" b="4987"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1358976">
            <a:off x="1156327" y="2284345"/>
            <a:ext cx="37343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           Recipe: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Bayesian Cognitive Model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Ingredients: </a:t>
            </a:r>
          </a:p>
          <a:p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1. 1 Question or Interest Area</a:t>
            </a:r>
          </a:p>
          <a:p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2. 1 well-formed Hypothesis</a:t>
            </a:r>
          </a:p>
          <a:p>
            <a:r>
              <a:rPr lang="en-US" dirty="0">
                <a:latin typeface="Special Elite"/>
                <a:cs typeface="Special Elite"/>
              </a:rPr>
              <a:t>3</a:t>
            </a:r>
            <a:r>
              <a:rPr lang="en-US" dirty="0" smtClean="0">
                <a:latin typeface="Special Elite"/>
                <a:cs typeface="Special Elite"/>
              </a:rPr>
              <a:t>. 1 ripe Model</a:t>
            </a:r>
          </a:p>
          <a:p>
            <a:r>
              <a:rPr lang="en-US" dirty="0">
                <a:latin typeface="Special Elite"/>
                <a:cs typeface="Special Elite"/>
              </a:rPr>
              <a:t>4</a:t>
            </a:r>
            <a:r>
              <a:rPr lang="en-US" dirty="0" smtClean="0">
                <a:latin typeface="Special Elite"/>
                <a:cs typeface="Special Elite"/>
              </a:rPr>
              <a:t>. 1 heaping </a:t>
            </a:r>
            <a:r>
              <a:rPr lang="en-US" dirty="0" err="1" smtClean="0">
                <a:latin typeface="Special Elite"/>
                <a:cs typeface="Special Elite"/>
              </a:rPr>
              <a:t>Tbsp</a:t>
            </a:r>
            <a:r>
              <a:rPr lang="en-US" dirty="0" smtClean="0">
                <a:latin typeface="Special Elite"/>
                <a:cs typeface="Special Elite"/>
              </a:rPr>
              <a:t> Simulations</a:t>
            </a:r>
          </a:p>
          <a:p>
            <a:r>
              <a:rPr lang="en-US" dirty="0">
                <a:latin typeface="Special Elite"/>
                <a:cs typeface="Special Elite"/>
              </a:rPr>
              <a:t>5</a:t>
            </a:r>
            <a:r>
              <a:rPr lang="en-US" dirty="0" smtClean="0">
                <a:latin typeface="Special Elite"/>
                <a:cs typeface="Special Elite"/>
              </a:rPr>
              <a:t>. 1 medium-sized Task</a:t>
            </a:r>
          </a:p>
          <a:p>
            <a:r>
              <a:rPr lang="en-US" dirty="0">
                <a:latin typeface="Special Elite"/>
                <a:cs typeface="Special Elite"/>
              </a:rPr>
              <a:t>6</a:t>
            </a:r>
            <a:r>
              <a:rPr lang="en-US" dirty="0" smtClean="0">
                <a:latin typeface="Special Elite"/>
                <a:cs typeface="Special Elite"/>
              </a:rPr>
              <a:t>. 2 cups Data</a:t>
            </a:r>
          </a:p>
          <a:p>
            <a:r>
              <a:rPr lang="en-US" dirty="0" smtClean="0">
                <a:latin typeface="Special Elite"/>
                <a:cs typeface="Special Elite"/>
              </a:rPr>
              <a:t>7. </a:t>
            </a:r>
            <a:r>
              <a:rPr lang="en-US" dirty="0">
                <a:latin typeface="Special Elite"/>
                <a:cs typeface="Special Elite"/>
              </a:rPr>
              <a:t>9”x12” Inversion </a:t>
            </a:r>
            <a:r>
              <a:rPr lang="en-US" dirty="0" smtClean="0">
                <a:latin typeface="Special Elite"/>
                <a:cs typeface="Special Elite"/>
              </a:rPr>
              <a:t>Technique</a:t>
            </a:r>
          </a:p>
          <a:p>
            <a:r>
              <a:rPr lang="en-US" dirty="0" smtClean="0">
                <a:latin typeface="Special Elite"/>
                <a:cs typeface="Special Elite"/>
              </a:rPr>
              <a:t>8. Model selection routine</a:t>
            </a:r>
          </a:p>
          <a:p>
            <a:endParaRPr lang="en-US" dirty="0" smtClean="0">
              <a:latin typeface="Special Elite"/>
              <a:cs typeface="Special Elite"/>
            </a:endParaRPr>
          </a:p>
          <a:p>
            <a:endParaRPr lang="en-US" dirty="0" smtClean="0">
              <a:latin typeface="Special Elite"/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 rot="21358976">
            <a:off x="4928617" y="1134252"/>
            <a:ext cx="3734373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Prep Time: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Longer than you think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Cook Time:</a:t>
            </a:r>
          </a:p>
          <a:p>
            <a:r>
              <a:rPr lang="en-US" dirty="0" smtClean="0">
                <a:latin typeface="Special Elite"/>
                <a:cs typeface="Special Elite"/>
              </a:rPr>
              <a:t>1 PhD duration, or until funding runs out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Plating/serving:</a:t>
            </a:r>
          </a:p>
          <a:p>
            <a:r>
              <a:rPr lang="en-US" dirty="0" smtClean="0">
                <a:latin typeface="Special Elite"/>
                <a:cs typeface="Special Elite"/>
              </a:rPr>
              <a:t>Serve with journal of your choice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071" y="1006964"/>
            <a:ext cx="789599" cy="7451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3800" y="1827931"/>
            <a:ext cx="628045" cy="6610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3969" y="909819"/>
            <a:ext cx="720341" cy="758183"/>
          </a:xfrm>
          <a:prstGeom prst="rect">
            <a:avLst/>
          </a:prstGeom>
        </p:spPr>
      </p:pic>
      <p:pic>
        <p:nvPicPr>
          <p:cNvPr id="11" name="Picture 10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3087418" y="1527638"/>
            <a:ext cx="734638" cy="467797"/>
          </a:xfrm>
          <a:prstGeom prst="rect">
            <a:avLst/>
          </a:prstGeom>
        </p:spPr>
      </p:pic>
      <p:pic>
        <p:nvPicPr>
          <p:cNvPr id="12" name="Picture 11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26141">
            <a:off x="3664527" y="1594033"/>
            <a:ext cx="734638" cy="46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599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25226" y="159870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1: 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Question</a:t>
            </a:r>
            <a:endParaRPr lang="en-US" sz="2000" dirty="0">
              <a:solidFill>
                <a:srgbClr val="FF6600"/>
              </a:solidFill>
              <a:cs typeface="Special Elit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5226" y="2453111"/>
            <a:ext cx="7351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What is the probability of heads?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pic>
        <p:nvPicPr>
          <p:cNvPr id="4" name="Picture 3" descr="coin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72000"/>
            <a:ext cx="9144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917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0" y="388455"/>
            <a:ext cx="9144000" cy="77969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The </a:t>
            </a:r>
            <a:r>
              <a:rPr lang="en-US" sz="4000" dirty="0" smtClean="0">
                <a:solidFill>
                  <a:schemeClr val="accent6">
                    <a:lumMod val="75000"/>
                  </a:schemeClr>
                </a:solidFill>
                <a:latin typeface="Jayne Print YOFF"/>
                <a:cs typeface="Jayne Print YOFF"/>
              </a:rPr>
              <a:t>Starters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01708" y="1229638"/>
            <a:ext cx="1852706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</a:t>
            </a:r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ho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All cognitive agents model (insects, animals, humans).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49827" y="1229638"/>
            <a:ext cx="203199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</a:t>
            </a:r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hat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Learning from data to understand and make predictions about one’s surroundings.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937002" y="1229638"/>
            <a:ext cx="1740644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</a:t>
            </a:r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here</a:t>
            </a:r>
          </a:p>
          <a:p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Everywhere, in all situations.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67297" y="1229638"/>
            <a:ext cx="13895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when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All day, every day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3411053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</a:t>
            </a:r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ow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pPr algn="ctr"/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Frequentists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</a:t>
            </a:r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vs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Bayesian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321175" y="1229638"/>
            <a:ext cx="215152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</a:t>
            </a:r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hy</a:t>
            </a:r>
          </a:p>
          <a:p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The ability to understand and predict our environments ensures our survival.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3" name="Picture 12" descr="spices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97"/>
          <a:stretch/>
        </p:blipFill>
        <p:spPr>
          <a:xfrm>
            <a:off x="0" y="4447038"/>
            <a:ext cx="9144000" cy="241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3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25226" y="567780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2: 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Hypothesis</a:t>
            </a:r>
            <a:endParaRPr lang="en-US" sz="2000" dirty="0">
              <a:solidFill>
                <a:srgbClr val="FF6600"/>
              </a:solidFill>
              <a:cs typeface="Special Elit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5226" y="1422182"/>
            <a:ext cx="735105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3 competing hypotheses encoded in priors</a:t>
            </a:r>
          </a:p>
          <a:p>
            <a:pPr marL="400050" indent="-400050">
              <a:buAutoNum type="romanLcParenBoth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We have no information about the coin = Uniform prior</a:t>
            </a:r>
          </a:p>
          <a:p>
            <a:pPr marL="400050" indent="-400050">
              <a:buAutoNum type="romanLcParenBoth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We believe the coin to be fair = prior around 0.5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pPr marL="400050" indent="-400050">
              <a:buAutoNum type="romanLcParenBoth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We have a suspicion that the coin is unfair = prior around 0.2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Model class: Beta distribution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97647" y="3959414"/>
            <a:ext cx="7678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Prior 1                          Prior 2                              Prior 3      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pic>
        <p:nvPicPr>
          <p:cNvPr id="10" name="Picture 9" descr="Figure1_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07" y="4328746"/>
            <a:ext cx="2878130" cy="2160000"/>
          </a:xfrm>
          <a:prstGeom prst="rect">
            <a:avLst/>
          </a:prstGeom>
        </p:spPr>
      </p:pic>
      <p:pic>
        <p:nvPicPr>
          <p:cNvPr id="12" name="Picture 11" descr="Figure1_2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563" y="4328746"/>
            <a:ext cx="2878130" cy="2160000"/>
          </a:xfrm>
          <a:prstGeom prst="rect">
            <a:avLst/>
          </a:prstGeom>
        </p:spPr>
      </p:pic>
      <p:pic>
        <p:nvPicPr>
          <p:cNvPr id="13" name="Picture 12" descr="Figure1_3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693" y="4328746"/>
            <a:ext cx="2878130" cy="2160000"/>
          </a:xfrm>
          <a:prstGeom prst="rect">
            <a:avLst/>
          </a:prstGeom>
        </p:spPr>
      </p:pic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5912849"/>
              </p:ext>
            </p:extLst>
          </p:nvPr>
        </p:nvGraphicFramePr>
        <p:xfrm>
          <a:off x="2823881" y="3513271"/>
          <a:ext cx="8886851" cy="28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5" name="Document" r:id="rId6" imgW="5486400" imgH="177800" progId="Word.Document.12">
                  <p:embed/>
                </p:oleObj>
              </mc:Choice>
              <mc:Fallback>
                <p:oleObj name="Document" r:id="rId6" imgW="54864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823881" y="3513271"/>
                        <a:ext cx="8886851" cy="28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58118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cipe_book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1" r="12213" b="4987"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1358976">
            <a:off x="1156327" y="2284345"/>
            <a:ext cx="37343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           Recipe: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Bayesian Cognitive Model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Ingredients: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1. 1 Question or Interest Area</a:t>
            </a:r>
          </a:p>
          <a:p>
            <a:r>
              <a:rPr lang="en-US" dirty="0" smtClean="0">
                <a:latin typeface="Special Elite"/>
                <a:cs typeface="Special Elite"/>
              </a:rPr>
              <a:t>2. 1 well-formed Hypothesis</a:t>
            </a:r>
          </a:p>
          <a:p>
            <a:r>
              <a:rPr lang="en-US" dirty="0">
                <a:solidFill>
                  <a:srgbClr val="FF6600"/>
                </a:solidFill>
                <a:latin typeface="Special Elite"/>
                <a:cs typeface="Special Elite"/>
              </a:rPr>
              <a:t>3</a:t>
            </a:r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. 1 ripe Model</a:t>
            </a:r>
          </a:p>
          <a:p>
            <a:r>
              <a:rPr lang="en-US" dirty="0">
                <a:solidFill>
                  <a:srgbClr val="FF6600"/>
                </a:solidFill>
                <a:latin typeface="Special Elite"/>
                <a:cs typeface="Special Elite"/>
              </a:rPr>
              <a:t>4</a:t>
            </a:r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. 1 heaping </a:t>
            </a:r>
            <a:r>
              <a:rPr lang="en-US" dirty="0" err="1" smtClean="0">
                <a:solidFill>
                  <a:srgbClr val="FF6600"/>
                </a:solidFill>
                <a:latin typeface="Special Elite"/>
                <a:cs typeface="Special Elite"/>
              </a:rPr>
              <a:t>Tbsp</a:t>
            </a:r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 Simulations</a:t>
            </a:r>
          </a:p>
          <a:p>
            <a:r>
              <a:rPr lang="en-US" dirty="0">
                <a:latin typeface="Special Elite"/>
                <a:cs typeface="Special Elite"/>
              </a:rPr>
              <a:t>5</a:t>
            </a:r>
            <a:r>
              <a:rPr lang="en-US" dirty="0" smtClean="0">
                <a:latin typeface="Special Elite"/>
                <a:cs typeface="Special Elite"/>
              </a:rPr>
              <a:t>. 1 medium-sized Task</a:t>
            </a:r>
          </a:p>
          <a:p>
            <a:r>
              <a:rPr lang="en-US" dirty="0">
                <a:latin typeface="Special Elite"/>
                <a:cs typeface="Special Elite"/>
              </a:rPr>
              <a:t>6</a:t>
            </a:r>
            <a:r>
              <a:rPr lang="en-US" dirty="0" smtClean="0">
                <a:latin typeface="Special Elite"/>
                <a:cs typeface="Special Elite"/>
              </a:rPr>
              <a:t>. 2 cups Data</a:t>
            </a:r>
          </a:p>
          <a:p>
            <a:r>
              <a:rPr lang="en-US" dirty="0" smtClean="0">
                <a:latin typeface="Special Elite"/>
                <a:cs typeface="Special Elite"/>
              </a:rPr>
              <a:t>7. </a:t>
            </a:r>
            <a:r>
              <a:rPr lang="en-US" dirty="0">
                <a:latin typeface="Special Elite"/>
                <a:cs typeface="Special Elite"/>
              </a:rPr>
              <a:t>9”x12” Inversion </a:t>
            </a:r>
            <a:r>
              <a:rPr lang="en-US" dirty="0" smtClean="0">
                <a:latin typeface="Special Elite"/>
                <a:cs typeface="Special Elite"/>
              </a:rPr>
              <a:t>Technique</a:t>
            </a:r>
          </a:p>
          <a:p>
            <a:r>
              <a:rPr lang="en-US" dirty="0" smtClean="0">
                <a:latin typeface="Special Elite"/>
                <a:cs typeface="Special Elite"/>
              </a:rPr>
              <a:t>8. Model selection routine</a:t>
            </a:r>
          </a:p>
          <a:p>
            <a:endParaRPr lang="en-US" dirty="0" smtClean="0">
              <a:latin typeface="Special Elite"/>
              <a:cs typeface="Special Elite"/>
            </a:endParaRPr>
          </a:p>
          <a:p>
            <a:endParaRPr lang="en-US" dirty="0" smtClean="0">
              <a:latin typeface="Special Elite"/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 rot="21358976">
            <a:off x="4928617" y="1134252"/>
            <a:ext cx="3734373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Prep Time: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Longer than you think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Cook Time:</a:t>
            </a:r>
          </a:p>
          <a:p>
            <a:r>
              <a:rPr lang="en-US" dirty="0" smtClean="0">
                <a:latin typeface="Special Elite"/>
                <a:cs typeface="Special Elite"/>
              </a:rPr>
              <a:t>1 PhD duration, or until funding runs out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Plating/serving:</a:t>
            </a:r>
          </a:p>
          <a:p>
            <a:r>
              <a:rPr lang="en-US" dirty="0" smtClean="0">
                <a:latin typeface="Special Elite"/>
                <a:cs typeface="Special Elite"/>
              </a:rPr>
              <a:t>Serve with journal of your choice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071" y="1006964"/>
            <a:ext cx="789599" cy="7451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3800" y="1827931"/>
            <a:ext cx="628045" cy="6610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3969" y="909819"/>
            <a:ext cx="720341" cy="758183"/>
          </a:xfrm>
          <a:prstGeom prst="rect">
            <a:avLst/>
          </a:prstGeom>
        </p:spPr>
      </p:pic>
      <p:pic>
        <p:nvPicPr>
          <p:cNvPr id="11" name="Picture 10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3087418" y="1527638"/>
            <a:ext cx="734638" cy="467797"/>
          </a:xfrm>
          <a:prstGeom prst="rect">
            <a:avLst/>
          </a:prstGeom>
        </p:spPr>
      </p:pic>
      <p:pic>
        <p:nvPicPr>
          <p:cNvPr id="12" name="Picture 11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26141">
            <a:off x="3664527" y="1594033"/>
            <a:ext cx="734638" cy="46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599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342520" y="407615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3: 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Model</a:t>
            </a:r>
            <a:endParaRPr lang="en-US" sz="2000" dirty="0">
              <a:solidFill>
                <a:srgbClr val="FF6600"/>
              </a:solidFill>
              <a:cs typeface="Special Elit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2520" y="1336722"/>
            <a:ext cx="7351058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Beta-binomial model.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Prior: Beta distribution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Likelihood: Binomial distribution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For 65 successes, our likelihood looks as follows: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2221465"/>
              </p:ext>
            </p:extLst>
          </p:nvPr>
        </p:nvGraphicFramePr>
        <p:xfrm>
          <a:off x="2868706" y="2323827"/>
          <a:ext cx="8886851" cy="28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8" name="Document" r:id="rId3" imgW="5486400" imgH="177800" progId="Word.Document.12">
                  <p:embed/>
                </p:oleObj>
              </mc:Choice>
              <mc:Fallback>
                <p:oleObj name="Document" r:id="rId3" imgW="54864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68706" y="2323827"/>
                        <a:ext cx="8886851" cy="28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233995"/>
              </p:ext>
            </p:extLst>
          </p:nvPr>
        </p:nvGraphicFramePr>
        <p:xfrm>
          <a:off x="2868706" y="3255864"/>
          <a:ext cx="8886857" cy="28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9" name="Document" r:id="rId5" imgW="5486400" imgH="177800" progId="Word.Document.12">
                  <p:embed/>
                </p:oleObj>
              </mc:Choice>
              <mc:Fallback>
                <p:oleObj name="Document" r:id="rId5" imgW="54864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68706" y="3255864"/>
                        <a:ext cx="8886857" cy="28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7" descr="Figure2_1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20" y="4199045"/>
            <a:ext cx="2878130" cy="2160000"/>
          </a:xfrm>
          <a:prstGeom prst="rect">
            <a:avLst/>
          </a:prstGeom>
        </p:spPr>
      </p:pic>
      <p:pic>
        <p:nvPicPr>
          <p:cNvPr id="13" name="Picture 12" descr="Figure2_2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0650" y="4199045"/>
            <a:ext cx="2878130" cy="2160000"/>
          </a:xfrm>
          <a:prstGeom prst="rect">
            <a:avLst/>
          </a:prstGeom>
        </p:spPr>
      </p:pic>
      <p:pic>
        <p:nvPicPr>
          <p:cNvPr id="14" name="Picture 13" descr="Figure2_3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6510" y="4199045"/>
            <a:ext cx="287813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433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447676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4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: </a:t>
            </a:r>
            <a:r>
              <a:rPr lang="en-US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Simulations</a:t>
            </a:r>
            <a:endParaRPr lang="en-US" sz="2200" dirty="0">
              <a:solidFill>
                <a:srgbClr val="FF6600"/>
              </a:solidFill>
            </a:endParaRPr>
          </a:p>
        </p:txBody>
      </p:sp>
      <p:pic>
        <p:nvPicPr>
          <p:cNvPr id="13" name="Picture 12" descr="Figure3_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612" y="1401897"/>
            <a:ext cx="6722329" cy="1800000"/>
          </a:xfrm>
          <a:prstGeom prst="rect">
            <a:avLst/>
          </a:prstGeom>
        </p:spPr>
      </p:pic>
      <p:pic>
        <p:nvPicPr>
          <p:cNvPr id="14" name="Picture 13" descr="Figure3_2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612" y="3201897"/>
            <a:ext cx="6722329" cy="1800000"/>
          </a:xfrm>
          <a:prstGeom prst="rect">
            <a:avLst/>
          </a:prstGeom>
        </p:spPr>
      </p:pic>
      <p:pic>
        <p:nvPicPr>
          <p:cNvPr id="15" name="Picture 14" descr="Figure3_3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612" y="4991309"/>
            <a:ext cx="6722329" cy="180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54000" y="1570584"/>
            <a:ext cx="3914589" cy="4801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Simulate 65 successes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Simulations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Hypothesis 1: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Simulations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Hypothesis 2: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Simulations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Hypothesis 3: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1115974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cipe_book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1" r="12213" b="4987"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1358976">
            <a:off x="1156327" y="2284345"/>
            <a:ext cx="37343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           Recipe: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Bayesian Cognitive Model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Ingredients: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1. 1 Question or Interest Area</a:t>
            </a:r>
          </a:p>
          <a:p>
            <a:r>
              <a:rPr lang="en-US" dirty="0" smtClean="0">
                <a:latin typeface="Special Elite"/>
                <a:cs typeface="Special Elite"/>
              </a:rPr>
              <a:t>2. 1 well-formed Hypothesis</a:t>
            </a:r>
          </a:p>
          <a:p>
            <a:r>
              <a:rPr lang="en-US" dirty="0">
                <a:latin typeface="Special Elite"/>
                <a:cs typeface="Special Elite"/>
              </a:rPr>
              <a:t>3</a:t>
            </a:r>
            <a:r>
              <a:rPr lang="en-US" dirty="0" smtClean="0">
                <a:latin typeface="Special Elite"/>
                <a:cs typeface="Special Elite"/>
              </a:rPr>
              <a:t>. 1 ripe Model</a:t>
            </a:r>
          </a:p>
          <a:p>
            <a:r>
              <a:rPr lang="en-US" dirty="0">
                <a:latin typeface="Special Elite"/>
                <a:cs typeface="Special Elite"/>
              </a:rPr>
              <a:t>4</a:t>
            </a:r>
            <a:r>
              <a:rPr lang="en-US" dirty="0" smtClean="0">
                <a:latin typeface="Special Elite"/>
                <a:cs typeface="Special Elite"/>
              </a:rPr>
              <a:t>. 1 heaping </a:t>
            </a:r>
            <a:r>
              <a:rPr lang="en-US" dirty="0" err="1" smtClean="0">
                <a:latin typeface="Special Elite"/>
                <a:cs typeface="Special Elite"/>
              </a:rPr>
              <a:t>Tbsp</a:t>
            </a:r>
            <a:r>
              <a:rPr lang="en-US" dirty="0" smtClean="0">
                <a:latin typeface="Special Elite"/>
                <a:cs typeface="Special Elite"/>
              </a:rPr>
              <a:t> Simulations</a:t>
            </a:r>
          </a:p>
          <a:p>
            <a:r>
              <a:rPr lang="en-US" dirty="0">
                <a:solidFill>
                  <a:srgbClr val="FF6600"/>
                </a:solidFill>
                <a:latin typeface="Special Elite"/>
                <a:cs typeface="Special Elite"/>
              </a:rPr>
              <a:t>5</a:t>
            </a:r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. 1 medium-sized Task</a:t>
            </a:r>
          </a:p>
          <a:p>
            <a:r>
              <a:rPr lang="en-US" dirty="0">
                <a:solidFill>
                  <a:srgbClr val="FF6600"/>
                </a:solidFill>
                <a:latin typeface="Special Elite"/>
                <a:cs typeface="Special Elite"/>
              </a:rPr>
              <a:t>6</a:t>
            </a:r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. 2 cups Data</a:t>
            </a:r>
          </a:p>
          <a:p>
            <a:r>
              <a:rPr lang="en-US" dirty="0" smtClean="0">
                <a:latin typeface="Special Elite"/>
                <a:cs typeface="Special Elite"/>
              </a:rPr>
              <a:t>7. </a:t>
            </a:r>
            <a:r>
              <a:rPr lang="en-US" dirty="0">
                <a:latin typeface="Special Elite"/>
                <a:cs typeface="Special Elite"/>
              </a:rPr>
              <a:t>9”x12” Inversion </a:t>
            </a:r>
            <a:r>
              <a:rPr lang="en-US" dirty="0" smtClean="0">
                <a:latin typeface="Special Elite"/>
                <a:cs typeface="Special Elite"/>
              </a:rPr>
              <a:t>Technique</a:t>
            </a:r>
          </a:p>
          <a:p>
            <a:r>
              <a:rPr lang="en-US" dirty="0" smtClean="0">
                <a:latin typeface="Special Elite"/>
                <a:cs typeface="Special Elite"/>
              </a:rPr>
              <a:t>8. Model selection routine</a:t>
            </a:r>
          </a:p>
          <a:p>
            <a:endParaRPr lang="en-US" dirty="0" smtClean="0">
              <a:latin typeface="Special Elite"/>
              <a:cs typeface="Special Elite"/>
            </a:endParaRPr>
          </a:p>
          <a:p>
            <a:endParaRPr lang="en-US" dirty="0" smtClean="0">
              <a:latin typeface="Special Elite"/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 rot="21358976">
            <a:off x="4928617" y="1134252"/>
            <a:ext cx="3734373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Prep Time: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Longer than you think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Cook Time:</a:t>
            </a:r>
          </a:p>
          <a:p>
            <a:r>
              <a:rPr lang="en-US" dirty="0" smtClean="0">
                <a:latin typeface="Special Elite"/>
                <a:cs typeface="Special Elite"/>
              </a:rPr>
              <a:t>1 PhD duration, or until funding runs out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Plating/serving:</a:t>
            </a:r>
          </a:p>
          <a:p>
            <a:r>
              <a:rPr lang="en-US" dirty="0" smtClean="0">
                <a:latin typeface="Special Elite"/>
                <a:cs typeface="Special Elite"/>
              </a:rPr>
              <a:t>Serve with journal of your choice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071" y="1006964"/>
            <a:ext cx="789599" cy="7451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3800" y="1827931"/>
            <a:ext cx="628045" cy="6610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3969" y="909819"/>
            <a:ext cx="720341" cy="758183"/>
          </a:xfrm>
          <a:prstGeom prst="rect">
            <a:avLst/>
          </a:prstGeom>
        </p:spPr>
      </p:pic>
      <p:pic>
        <p:nvPicPr>
          <p:cNvPr id="11" name="Picture 10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3087418" y="1527638"/>
            <a:ext cx="734638" cy="467797"/>
          </a:xfrm>
          <a:prstGeom prst="rect">
            <a:avLst/>
          </a:prstGeom>
        </p:spPr>
      </p:pic>
      <p:pic>
        <p:nvPicPr>
          <p:cNvPr id="12" name="Picture 11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26141">
            <a:off x="3664527" y="1594033"/>
            <a:ext cx="734638" cy="46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7756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25226" y="2352314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5: 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Task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 - Coin toss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5226" y="3206716"/>
            <a:ext cx="73510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Our task is to observe 100 coin flips and estimate the probability of heads. 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1721744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25226" y="2352314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6: 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Data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5226" y="3032955"/>
            <a:ext cx="73510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pecial Elite"/>
                <a:cs typeface="Special Elite"/>
              </a:rPr>
              <a:t>Say we now play the task. We observe a set number of heads, say 45 heads out of 100 tosses. 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2910767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cipe_book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1" r="12213" b="4987"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1358976">
            <a:off x="1156327" y="2284345"/>
            <a:ext cx="37343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           Recipe: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Bayesian Cognitive Model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Ingredients: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1. 1 Question or Interest Area</a:t>
            </a:r>
          </a:p>
          <a:p>
            <a:r>
              <a:rPr lang="en-US" dirty="0" smtClean="0">
                <a:latin typeface="Special Elite"/>
                <a:cs typeface="Special Elite"/>
              </a:rPr>
              <a:t>2. 1 well-formed Hypothesis</a:t>
            </a:r>
          </a:p>
          <a:p>
            <a:r>
              <a:rPr lang="en-US" dirty="0">
                <a:latin typeface="Special Elite"/>
                <a:cs typeface="Special Elite"/>
              </a:rPr>
              <a:t>3</a:t>
            </a:r>
            <a:r>
              <a:rPr lang="en-US" dirty="0" smtClean="0">
                <a:latin typeface="Special Elite"/>
                <a:cs typeface="Special Elite"/>
              </a:rPr>
              <a:t>. 1 ripe Model</a:t>
            </a:r>
          </a:p>
          <a:p>
            <a:r>
              <a:rPr lang="en-US" dirty="0">
                <a:latin typeface="Special Elite"/>
                <a:cs typeface="Special Elite"/>
              </a:rPr>
              <a:t>4</a:t>
            </a:r>
            <a:r>
              <a:rPr lang="en-US" dirty="0" smtClean="0">
                <a:latin typeface="Special Elite"/>
                <a:cs typeface="Special Elite"/>
              </a:rPr>
              <a:t>. 1 heaping </a:t>
            </a:r>
            <a:r>
              <a:rPr lang="en-US" dirty="0" err="1" smtClean="0">
                <a:latin typeface="Special Elite"/>
                <a:cs typeface="Special Elite"/>
              </a:rPr>
              <a:t>Tbsp</a:t>
            </a:r>
            <a:r>
              <a:rPr lang="en-US" dirty="0" smtClean="0">
                <a:latin typeface="Special Elite"/>
                <a:cs typeface="Special Elite"/>
              </a:rPr>
              <a:t> Simulations</a:t>
            </a:r>
          </a:p>
          <a:p>
            <a:r>
              <a:rPr lang="en-US" dirty="0">
                <a:latin typeface="Special Elite"/>
                <a:cs typeface="Special Elite"/>
              </a:rPr>
              <a:t>5</a:t>
            </a:r>
            <a:r>
              <a:rPr lang="en-US" dirty="0" smtClean="0">
                <a:latin typeface="Special Elite"/>
                <a:cs typeface="Special Elite"/>
              </a:rPr>
              <a:t>. 1 medium-sized Task</a:t>
            </a:r>
          </a:p>
          <a:p>
            <a:r>
              <a:rPr lang="en-US" dirty="0">
                <a:latin typeface="Special Elite"/>
                <a:cs typeface="Special Elite"/>
              </a:rPr>
              <a:t>6</a:t>
            </a:r>
            <a:r>
              <a:rPr lang="en-US" dirty="0" smtClean="0">
                <a:latin typeface="Special Elite"/>
                <a:cs typeface="Special Elite"/>
              </a:rPr>
              <a:t>. 2 cups Data</a:t>
            </a:r>
          </a:p>
          <a:p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7. </a:t>
            </a:r>
            <a:r>
              <a:rPr lang="en-US" dirty="0">
                <a:solidFill>
                  <a:srgbClr val="FF6600"/>
                </a:solidFill>
                <a:latin typeface="Special Elite"/>
                <a:cs typeface="Special Elite"/>
              </a:rPr>
              <a:t>9”x12” Inversion </a:t>
            </a:r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Technique</a:t>
            </a:r>
          </a:p>
          <a:p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8. Model selection routine</a:t>
            </a:r>
          </a:p>
          <a:p>
            <a:endParaRPr lang="en-US" dirty="0" smtClean="0">
              <a:latin typeface="Special Elite"/>
              <a:cs typeface="Special Elite"/>
            </a:endParaRPr>
          </a:p>
          <a:p>
            <a:endParaRPr lang="en-US" dirty="0" smtClean="0">
              <a:latin typeface="Special Elite"/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 rot="21358976">
            <a:off x="4928617" y="1134252"/>
            <a:ext cx="3734373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Prep Time: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Longer than you think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Cook Time:</a:t>
            </a:r>
          </a:p>
          <a:p>
            <a:r>
              <a:rPr lang="en-US" dirty="0" smtClean="0">
                <a:latin typeface="Special Elite"/>
                <a:cs typeface="Special Elite"/>
              </a:rPr>
              <a:t>1 PhD duration, or until funding runs out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Plating/serving:</a:t>
            </a:r>
          </a:p>
          <a:p>
            <a:r>
              <a:rPr lang="en-US" dirty="0" smtClean="0">
                <a:latin typeface="Special Elite"/>
                <a:cs typeface="Special Elite"/>
              </a:rPr>
              <a:t>Serve with journal of your choice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071" y="1006964"/>
            <a:ext cx="789599" cy="7451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3800" y="1827931"/>
            <a:ext cx="628045" cy="6610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3969" y="909819"/>
            <a:ext cx="720341" cy="758183"/>
          </a:xfrm>
          <a:prstGeom prst="rect">
            <a:avLst/>
          </a:prstGeom>
        </p:spPr>
      </p:pic>
      <p:pic>
        <p:nvPicPr>
          <p:cNvPr id="11" name="Picture 10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3087418" y="1527638"/>
            <a:ext cx="734638" cy="467797"/>
          </a:xfrm>
          <a:prstGeom prst="rect">
            <a:avLst/>
          </a:prstGeom>
        </p:spPr>
      </p:pic>
      <p:pic>
        <p:nvPicPr>
          <p:cNvPr id="12" name="Picture 11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26141">
            <a:off x="3664527" y="1594033"/>
            <a:ext cx="734638" cy="46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80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83642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6: </a:t>
            </a:r>
            <a:r>
              <a:rPr lang="en-US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Model Inversion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/>
            </a:r>
            <a:b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</a:b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 flipH="1">
            <a:off x="254000" y="1571495"/>
            <a:ext cx="8399907" cy="4832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pecial Elite"/>
                <a:cs typeface="Special Elite"/>
              </a:rPr>
              <a:t>We now want to </a:t>
            </a:r>
            <a:r>
              <a:rPr lang="en-US" dirty="0" smtClean="0">
                <a:latin typeface="Special Elite"/>
                <a:cs typeface="Special Elite"/>
              </a:rPr>
              <a:t>assess </a:t>
            </a:r>
            <a:r>
              <a:rPr lang="en-US" dirty="0">
                <a:latin typeface="Special Elite"/>
                <a:cs typeface="Special Elite"/>
              </a:rPr>
              <a:t>which of our competing hypotheses (i.e. our 3 priors) is most plausible. In order to do so, we invert our Beta-Binomial model on the observed data</a:t>
            </a:r>
            <a:r>
              <a:rPr lang="en-US" dirty="0" smtClean="0">
                <a:latin typeface="Special Elite"/>
                <a:cs typeface="Special Elite"/>
              </a:rPr>
              <a:t>. This involves approximating the posterior distribution.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Markov Chain Monte Carlo (MCMC): </a:t>
            </a:r>
          </a:p>
          <a:p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Mechanism: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sample from a proposal distribution and generate a set of plausible samples from the posterior</a:t>
            </a:r>
          </a:p>
          <a:p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Advantages: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more precise</a:t>
            </a:r>
          </a:p>
          <a:p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Drawbacks: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computationally intensive (often takes a long time)</a:t>
            </a:r>
            <a:endParaRPr lang="en-US" b="1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Variational Bayes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: </a:t>
            </a:r>
          </a:p>
          <a:p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Mechanism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: Analytic inversion of a model under the mean field approximation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Advantages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: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e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xtremely fast</a:t>
            </a:r>
          </a:p>
          <a:p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Drawbacks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: often inexact</a:t>
            </a:r>
          </a:p>
        </p:txBody>
      </p:sp>
      <p:sp>
        <p:nvSpPr>
          <p:cNvPr id="5" name="TextBox 4"/>
          <p:cNvSpPr txBox="1"/>
          <p:nvPr/>
        </p:nvSpPr>
        <p:spPr>
          <a:xfrm flipH="1">
            <a:off x="5051005" y="6204438"/>
            <a:ext cx="40929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More info: 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Next talk &amp; Tuesday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afternoon</a:t>
            </a:r>
          </a:p>
        </p:txBody>
      </p:sp>
    </p:spTree>
    <p:extLst>
      <p:ext uri="{BB962C8B-B14F-4D97-AF65-F5344CB8AC3E}">
        <p14:creationId xmlns:p14="http://schemas.microsoft.com/office/powerpoint/2010/main" val="1990502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730" y="311966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Inversion continued</a:t>
            </a:r>
            <a:endParaRPr lang="en-US" sz="2200" dirty="0">
              <a:solidFill>
                <a:srgbClr val="FF66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 flipH="1">
            <a:off x="254730" y="1148952"/>
            <a:ext cx="83999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Variational Bayes uses free energy as its variational principle to calculate an approximate posterior. Free energy is the lower bound on model evidence. </a:t>
            </a: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2412440"/>
              </p:ext>
            </p:extLst>
          </p:nvPr>
        </p:nvGraphicFramePr>
        <p:xfrm>
          <a:off x="330554" y="2151081"/>
          <a:ext cx="9428307" cy="3055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78" name="Document" r:id="rId3" imgW="5486400" imgH="177800" progId="Word.Document.12">
                  <p:embed/>
                </p:oleObj>
              </mc:Choice>
              <mc:Fallback>
                <p:oleObj name="Document" r:id="rId3" imgW="54864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0554" y="2151081"/>
                        <a:ext cx="9428307" cy="3055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5" name="Group 24"/>
          <p:cNvGrpSpPr/>
          <p:nvPr/>
        </p:nvGrpSpPr>
        <p:grpSpPr>
          <a:xfrm>
            <a:off x="285731" y="2508812"/>
            <a:ext cx="8465671" cy="1046960"/>
            <a:chOff x="499035" y="3002124"/>
            <a:chExt cx="8465671" cy="1046960"/>
          </a:xfrm>
        </p:grpSpPr>
        <p:sp>
          <p:nvSpPr>
            <p:cNvPr id="7" name="TextBox 6"/>
            <p:cNvSpPr txBox="1"/>
            <p:nvPr/>
          </p:nvSpPr>
          <p:spPr>
            <a:xfrm>
              <a:off x="1524000" y="3499397"/>
              <a:ext cx="2256118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solidFill>
                    <a:schemeClr val="accent6">
                      <a:lumMod val="75000"/>
                    </a:schemeClr>
                  </a:solidFill>
                  <a:latin typeface="Special Elite"/>
                  <a:cs typeface="Special Elite"/>
                </a:rPr>
                <a:t>Expected Log-joint</a:t>
              </a:r>
            </a:p>
            <a:p>
              <a:pPr algn="ctr"/>
              <a:r>
                <a:rPr lang="en-US" sz="1400" dirty="0">
                  <a:solidFill>
                    <a:schemeClr val="accent6">
                      <a:lumMod val="75000"/>
                    </a:schemeClr>
                  </a:solidFill>
                  <a:latin typeface="Special Elite"/>
                  <a:cs typeface="Special Elite"/>
                </a:rPr>
                <a:t>(</a:t>
              </a:r>
              <a:r>
                <a:rPr lang="en-US" sz="1400" dirty="0" smtClean="0">
                  <a:solidFill>
                    <a:schemeClr val="accent6">
                      <a:lumMod val="75000"/>
                    </a:schemeClr>
                  </a:solidFill>
                  <a:latin typeface="Special Elite"/>
                  <a:cs typeface="Special Elite"/>
                </a:rPr>
                <a:t>Accuracy)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988177" y="3525864"/>
              <a:ext cx="1538942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solidFill>
                    <a:schemeClr val="accent4">
                      <a:lumMod val="75000"/>
                    </a:schemeClr>
                  </a:solidFill>
                  <a:latin typeface="Special Elite"/>
                  <a:cs typeface="Special Elite"/>
                </a:rPr>
                <a:t>Entropy</a:t>
              </a:r>
            </a:p>
            <a:p>
              <a:pPr algn="ctr"/>
              <a:r>
                <a:rPr lang="en-US" sz="1400" dirty="0" smtClean="0">
                  <a:solidFill>
                    <a:schemeClr val="accent4">
                      <a:lumMod val="75000"/>
                    </a:schemeClr>
                  </a:solidFill>
                  <a:latin typeface="Special Elite"/>
                  <a:cs typeface="Special Elite"/>
                </a:rPr>
                <a:t>(Complexity)</a:t>
              </a:r>
            </a:p>
          </p:txBody>
        </p:sp>
        <p:graphicFrame>
          <p:nvGraphicFramePr>
            <p:cNvPr id="10" name="Object 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15580675"/>
                </p:ext>
              </p:extLst>
            </p:nvPr>
          </p:nvGraphicFramePr>
          <p:xfrm>
            <a:off x="499035" y="3002124"/>
            <a:ext cx="8465671" cy="54870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79" name="Document" r:id="rId5" imgW="5486400" imgH="355600" progId="Word.Document.12">
                    <p:embed/>
                  </p:oleObj>
                </mc:Choice>
                <mc:Fallback>
                  <p:oleObj name="Document" r:id="rId5" imgW="5486400" imgH="355600" progId="Word.Documen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499035" y="3002124"/>
                          <a:ext cx="8465671" cy="54870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1" name="Group 10"/>
          <p:cNvGrpSpPr/>
          <p:nvPr/>
        </p:nvGrpSpPr>
        <p:grpSpPr>
          <a:xfrm>
            <a:off x="5313815" y="3514364"/>
            <a:ext cx="10100657" cy="3274183"/>
            <a:chOff x="5674662" y="3607732"/>
            <a:chExt cx="10100657" cy="3274183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5674662" y="4028149"/>
              <a:ext cx="2348731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5674662" y="6881914"/>
              <a:ext cx="2348731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15" name="Object 1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373987235"/>
                </p:ext>
              </p:extLst>
            </p:nvPr>
          </p:nvGraphicFramePr>
          <p:xfrm>
            <a:off x="6335061" y="3607732"/>
            <a:ext cx="9428307" cy="305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80" name="Document" r:id="rId7" imgW="5486400" imgH="177800" progId="Word.Document.12">
                    <p:embed/>
                  </p:oleObj>
                </mc:Choice>
                <mc:Fallback>
                  <p:oleObj name="Document" r:id="rId7" imgW="5486400" imgH="177800" progId="Word.Documen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6335061" y="3607732"/>
                          <a:ext cx="9428307" cy="30554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17" name="Straight Arrow Connector 16"/>
            <p:cNvCxnSpPr/>
            <p:nvPr/>
          </p:nvCxnSpPr>
          <p:spPr>
            <a:xfrm flipV="1">
              <a:off x="7482545" y="4855882"/>
              <a:ext cx="0" cy="2026033"/>
            </a:xfrm>
            <a:prstGeom prst="straightConnector1">
              <a:avLst/>
            </a:prstGeom>
            <a:ln>
              <a:solidFill>
                <a:srgbClr val="FF66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812121" y="4835168"/>
              <a:ext cx="2211272" cy="0"/>
            </a:xfrm>
            <a:prstGeom prst="line">
              <a:avLst/>
            </a:prstGeom>
            <a:ln>
              <a:solidFill>
                <a:srgbClr val="FF66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H="1" flipV="1">
              <a:off x="6155769" y="4028149"/>
              <a:ext cx="14941" cy="807019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22" name="Object 2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947969557"/>
                </p:ext>
              </p:extLst>
            </p:nvPr>
          </p:nvGraphicFramePr>
          <p:xfrm>
            <a:off x="6347012" y="5246325"/>
            <a:ext cx="9428307" cy="305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81" name="Document" r:id="rId9" imgW="5486400" imgH="177800" progId="Word.Document.12">
                    <p:embed/>
                  </p:oleObj>
                </mc:Choice>
                <mc:Fallback>
                  <p:oleObj name="Document" r:id="rId9" imgW="5486400" imgH="177800" progId="Word.Documen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6347012" y="5246325"/>
                          <a:ext cx="9428307" cy="30554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" name="Object 2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19589747"/>
                </p:ext>
              </p:extLst>
            </p:nvPr>
          </p:nvGraphicFramePr>
          <p:xfrm>
            <a:off x="6242425" y="4235634"/>
            <a:ext cx="9428307" cy="305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82" name="Document" r:id="rId11" imgW="5486400" imgH="177800" progId="Word.Document.12">
                    <p:embed/>
                  </p:oleObj>
                </mc:Choice>
                <mc:Fallback>
                  <p:oleObj name="Document" r:id="rId11" imgW="5486400" imgH="177800" progId="Word.Documen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6242425" y="4235634"/>
                          <a:ext cx="9428307" cy="30554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4" name="Group 13"/>
          <p:cNvGrpSpPr/>
          <p:nvPr/>
        </p:nvGrpSpPr>
        <p:grpSpPr>
          <a:xfrm>
            <a:off x="1118329" y="3529304"/>
            <a:ext cx="10100657" cy="3274184"/>
            <a:chOff x="1879603" y="3534863"/>
            <a:chExt cx="10100657" cy="3274184"/>
          </a:xfrm>
        </p:grpSpPr>
        <p:cxnSp>
          <p:nvCxnSpPr>
            <p:cNvPr id="31" name="Straight Connector 30"/>
            <p:cNvCxnSpPr/>
            <p:nvPr/>
          </p:nvCxnSpPr>
          <p:spPr>
            <a:xfrm>
              <a:off x="1879603" y="3955280"/>
              <a:ext cx="2348731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1879603" y="6809045"/>
              <a:ext cx="2348731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33" name="Object 3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672365191"/>
                </p:ext>
              </p:extLst>
            </p:nvPr>
          </p:nvGraphicFramePr>
          <p:xfrm>
            <a:off x="2540002" y="3534863"/>
            <a:ext cx="9428307" cy="305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83" name="Document" r:id="rId13" imgW="5486400" imgH="177800" progId="Word.Document.12">
                    <p:embed/>
                  </p:oleObj>
                </mc:Choice>
                <mc:Fallback>
                  <p:oleObj name="Document" r:id="rId13" imgW="5486400" imgH="177800" progId="Word.Documen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2540002" y="3534863"/>
                          <a:ext cx="9428307" cy="30554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34" name="Straight Arrow Connector 33"/>
            <p:cNvCxnSpPr/>
            <p:nvPr/>
          </p:nvCxnSpPr>
          <p:spPr>
            <a:xfrm flipV="1">
              <a:off x="3687486" y="5479003"/>
              <a:ext cx="0" cy="1330044"/>
            </a:xfrm>
            <a:prstGeom prst="straightConnector1">
              <a:avLst/>
            </a:prstGeom>
            <a:ln>
              <a:solidFill>
                <a:srgbClr val="FF66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2017062" y="5475067"/>
              <a:ext cx="2211272" cy="0"/>
            </a:xfrm>
            <a:prstGeom prst="line">
              <a:avLst/>
            </a:prstGeom>
            <a:ln>
              <a:solidFill>
                <a:srgbClr val="FF66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 flipV="1">
              <a:off x="2360710" y="3955281"/>
              <a:ext cx="1" cy="1519786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37" name="Object 3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11660226"/>
                </p:ext>
              </p:extLst>
            </p:nvPr>
          </p:nvGraphicFramePr>
          <p:xfrm>
            <a:off x="2551953" y="5726280"/>
            <a:ext cx="9428307" cy="305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84" name="Document" r:id="rId14" imgW="5486400" imgH="177800" progId="Word.Document.12">
                    <p:embed/>
                  </p:oleObj>
                </mc:Choice>
                <mc:Fallback>
                  <p:oleObj name="Document" r:id="rId14" imgW="5486400" imgH="177800" progId="Word.Documen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2551953" y="5726280"/>
                          <a:ext cx="9428307" cy="30554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8" name="Object 3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630512787"/>
                </p:ext>
              </p:extLst>
            </p:nvPr>
          </p:nvGraphicFramePr>
          <p:xfrm>
            <a:off x="2447366" y="4398461"/>
            <a:ext cx="9428307" cy="305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85" name="Document" r:id="rId15" imgW="5486400" imgH="177800" progId="Word.Document.12">
                    <p:embed/>
                  </p:oleObj>
                </mc:Choice>
                <mc:Fallback>
                  <p:oleObj name="Document" r:id="rId15" imgW="5486400" imgH="177800" progId="Word.Documen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6"/>
                        <a:stretch>
                          <a:fillRect/>
                        </a:stretch>
                      </p:blipFill>
                      <p:spPr>
                        <a:xfrm>
                          <a:off x="2447366" y="4398461"/>
                          <a:ext cx="9428307" cy="30554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18" name="Straight Arrow Connector 17"/>
          <p:cNvCxnSpPr/>
          <p:nvPr/>
        </p:nvCxnSpPr>
        <p:spPr>
          <a:xfrm>
            <a:off x="3774873" y="5363882"/>
            <a:ext cx="1538942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3716224" y="5006226"/>
            <a:ext cx="1538942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Convergence</a:t>
            </a:r>
          </a:p>
        </p:txBody>
      </p:sp>
    </p:spTree>
    <p:extLst>
      <p:ext uri="{BB962C8B-B14F-4D97-AF65-F5344CB8AC3E}">
        <p14:creationId xmlns:p14="http://schemas.microsoft.com/office/powerpoint/2010/main" val="1087252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14400" y="241771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rgbClr val="404040"/>
                </a:solidFill>
                <a:latin typeface="Jayne Print YOFF"/>
                <a:cs typeface="Jayne Print YOFF"/>
              </a:rPr>
              <a:t>The </a:t>
            </a:r>
            <a:r>
              <a:rPr lang="en-US" sz="4000" dirty="0" err="1" smtClean="0">
                <a:solidFill>
                  <a:srgbClr val="FF6600"/>
                </a:solidFill>
                <a:latin typeface="Jayne Print YOFF"/>
                <a:cs typeface="Jayne Print YOFF"/>
              </a:rPr>
              <a:t>Frequentist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Approach</a:t>
            </a:r>
            <a:endParaRPr lang="en-US" sz="2000" dirty="0">
              <a:solidFill>
                <a:srgbClr val="FF6600"/>
              </a:solidFill>
              <a:cs typeface="Special Elite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11412" y="2943414"/>
            <a:ext cx="7231529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Based on the data observed, calculate the likelihood of the occurrence of a given event. No additional information.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39914766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1359361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Inversion results</a:t>
            </a:r>
            <a:endParaRPr lang="en-US" sz="2200" dirty="0">
              <a:solidFill>
                <a:srgbClr val="FF66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 flipH="1">
            <a:off x="254000" y="2348428"/>
            <a:ext cx="8399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Inversion results:</a:t>
            </a:r>
          </a:p>
        </p:txBody>
      </p:sp>
      <p:pic>
        <p:nvPicPr>
          <p:cNvPr id="4" name="Picture 3" descr="Figure_MH_Samples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8" r="786"/>
          <a:stretch/>
        </p:blipFill>
        <p:spPr>
          <a:xfrm>
            <a:off x="0" y="3258115"/>
            <a:ext cx="9144000" cy="26585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7647" y="2754551"/>
            <a:ext cx="7678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Posterior 1                          Posterior 2             Posterior 3      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4232781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15180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8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: </a:t>
            </a:r>
            <a:r>
              <a:rPr lang="en-US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Model selection</a:t>
            </a:r>
            <a:endParaRPr lang="en-US" sz="2200" dirty="0">
              <a:solidFill>
                <a:srgbClr val="FF66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 flipH="1">
            <a:off x="254000" y="1138204"/>
            <a:ext cx="8399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Free energy comparison allows us to select the best model. 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264401" y="1747072"/>
            <a:ext cx="8465671" cy="1046960"/>
            <a:chOff x="499035" y="3002124"/>
            <a:chExt cx="8465671" cy="1046960"/>
          </a:xfrm>
        </p:grpSpPr>
        <p:sp>
          <p:nvSpPr>
            <p:cNvPr id="7" name="TextBox 6"/>
            <p:cNvSpPr txBox="1"/>
            <p:nvPr/>
          </p:nvSpPr>
          <p:spPr>
            <a:xfrm>
              <a:off x="1524000" y="3499397"/>
              <a:ext cx="2256118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solidFill>
                    <a:schemeClr val="accent6">
                      <a:lumMod val="75000"/>
                    </a:schemeClr>
                  </a:solidFill>
                  <a:latin typeface="Special Elite"/>
                  <a:cs typeface="Special Elite"/>
                </a:rPr>
                <a:t>Expected Log-joint</a:t>
              </a:r>
            </a:p>
            <a:p>
              <a:pPr algn="ctr"/>
              <a:r>
                <a:rPr lang="en-US" sz="1400" dirty="0">
                  <a:solidFill>
                    <a:schemeClr val="accent6">
                      <a:lumMod val="75000"/>
                    </a:schemeClr>
                  </a:solidFill>
                  <a:latin typeface="Special Elite"/>
                  <a:cs typeface="Special Elite"/>
                </a:rPr>
                <a:t>(</a:t>
              </a:r>
              <a:r>
                <a:rPr lang="en-US" sz="1400" dirty="0" smtClean="0">
                  <a:solidFill>
                    <a:schemeClr val="accent6">
                      <a:lumMod val="75000"/>
                    </a:schemeClr>
                  </a:solidFill>
                  <a:latin typeface="Special Elite"/>
                  <a:cs typeface="Special Elite"/>
                </a:rPr>
                <a:t>Accuracy)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988177" y="3525864"/>
              <a:ext cx="1538942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solidFill>
                    <a:schemeClr val="accent4">
                      <a:lumMod val="75000"/>
                    </a:schemeClr>
                  </a:solidFill>
                  <a:latin typeface="Special Elite"/>
                  <a:cs typeface="Special Elite"/>
                </a:rPr>
                <a:t>Entropy</a:t>
              </a:r>
            </a:p>
            <a:p>
              <a:pPr algn="ctr"/>
              <a:r>
                <a:rPr lang="en-US" sz="1400" dirty="0" smtClean="0">
                  <a:solidFill>
                    <a:schemeClr val="accent4">
                      <a:lumMod val="75000"/>
                    </a:schemeClr>
                  </a:solidFill>
                  <a:latin typeface="Special Elite"/>
                  <a:cs typeface="Special Elite"/>
                </a:rPr>
                <a:t>(Complexity)</a:t>
              </a:r>
            </a:p>
          </p:txBody>
        </p:sp>
        <p:graphicFrame>
          <p:nvGraphicFramePr>
            <p:cNvPr id="10" name="Object 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30952619"/>
                </p:ext>
              </p:extLst>
            </p:nvPr>
          </p:nvGraphicFramePr>
          <p:xfrm>
            <a:off x="499035" y="3002124"/>
            <a:ext cx="8465671" cy="54870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79" name="Document" r:id="rId3" imgW="5486400" imgH="355600" progId="Word.Document.12">
                    <p:embed/>
                  </p:oleObj>
                </mc:Choice>
                <mc:Fallback>
                  <p:oleObj name="Document" r:id="rId3" imgW="5486400" imgH="355600" progId="Word.Documen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499035" y="3002124"/>
                          <a:ext cx="8465671" cy="54870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9" name="Group 28"/>
          <p:cNvGrpSpPr/>
          <p:nvPr/>
        </p:nvGrpSpPr>
        <p:grpSpPr>
          <a:xfrm>
            <a:off x="2226235" y="3321772"/>
            <a:ext cx="6348511" cy="3289938"/>
            <a:chOff x="1918823" y="3619084"/>
            <a:chExt cx="6348511" cy="3289938"/>
          </a:xfrm>
        </p:grpSpPr>
        <p:pic>
          <p:nvPicPr>
            <p:cNvPr id="24" name="Picture 23" descr="Figure_ModelComparison.eps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8823" y="3773266"/>
              <a:ext cx="4178294" cy="3135756"/>
            </a:xfrm>
            <a:prstGeom prst="rect">
              <a:avLst/>
            </a:prstGeom>
          </p:spPr>
        </p:pic>
        <p:sp>
          <p:nvSpPr>
            <p:cNvPr id="27" name="TextBox 26"/>
            <p:cNvSpPr txBox="1"/>
            <p:nvPr/>
          </p:nvSpPr>
          <p:spPr>
            <a:xfrm>
              <a:off x="2488084" y="3619084"/>
              <a:ext cx="577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Prior 1    Prior 2    Prior 3      </a:t>
              </a:r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1966639" y="2949763"/>
            <a:ext cx="4786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Model comparison results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sp>
        <p:nvSpPr>
          <p:cNvPr id="31" name="TextBox 30"/>
          <p:cNvSpPr txBox="1"/>
          <p:nvPr/>
        </p:nvSpPr>
        <p:spPr>
          <a:xfrm rot="16200000">
            <a:off x="-233342" y="4802471"/>
            <a:ext cx="4786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Free Energy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990320" y="6376847"/>
            <a:ext cx="47867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1               2                3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sp>
        <p:nvSpPr>
          <p:cNvPr id="30" name="TextBox 29"/>
          <p:cNvSpPr txBox="1"/>
          <p:nvPr/>
        </p:nvSpPr>
        <p:spPr>
          <a:xfrm flipH="1">
            <a:off x="6514356" y="6204438"/>
            <a:ext cx="2629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More info: 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Tuesday Morning</a:t>
            </a:r>
          </a:p>
        </p:txBody>
      </p:sp>
    </p:spTree>
    <p:extLst>
      <p:ext uri="{BB962C8B-B14F-4D97-AF65-F5344CB8AC3E}">
        <p14:creationId xmlns:p14="http://schemas.microsoft.com/office/powerpoint/2010/main" val="19272443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25226" y="159870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Winning model</a:t>
            </a:r>
            <a:endParaRPr lang="en-US" sz="2000" dirty="0">
              <a:solidFill>
                <a:srgbClr val="FF6600"/>
              </a:solidFill>
              <a:cs typeface="Special Elit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5226" y="2453111"/>
            <a:ext cx="73510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Prior ~ Be(2,5)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Likelihood ~ Bin(45,100)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pic>
        <p:nvPicPr>
          <p:cNvPr id="3" name="Picture 2" descr="Figure_WinningModel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43" y="3099442"/>
            <a:ext cx="4784020" cy="3588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999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cipe_book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1" r="12213" b="4987"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1358976">
            <a:off x="1156327" y="2284345"/>
            <a:ext cx="37343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           Recipe: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Bayesian Cognitive Model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Ingredients: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1. 1 Question or Interest Area</a:t>
            </a:r>
          </a:p>
          <a:p>
            <a:r>
              <a:rPr lang="en-US" dirty="0" smtClean="0">
                <a:latin typeface="Special Elite"/>
                <a:cs typeface="Special Elite"/>
              </a:rPr>
              <a:t>2. 1 well-formed Hypothesis</a:t>
            </a:r>
          </a:p>
          <a:p>
            <a:r>
              <a:rPr lang="en-US" dirty="0">
                <a:latin typeface="Special Elite"/>
                <a:cs typeface="Special Elite"/>
              </a:rPr>
              <a:t>3</a:t>
            </a:r>
            <a:r>
              <a:rPr lang="en-US" dirty="0" smtClean="0">
                <a:latin typeface="Special Elite"/>
                <a:cs typeface="Special Elite"/>
              </a:rPr>
              <a:t>. 1 ripe Model</a:t>
            </a:r>
          </a:p>
          <a:p>
            <a:r>
              <a:rPr lang="en-US" dirty="0">
                <a:latin typeface="Special Elite"/>
                <a:cs typeface="Special Elite"/>
              </a:rPr>
              <a:t>4</a:t>
            </a:r>
            <a:r>
              <a:rPr lang="en-US" dirty="0" smtClean="0">
                <a:latin typeface="Special Elite"/>
                <a:cs typeface="Special Elite"/>
              </a:rPr>
              <a:t>. 1 heaping </a:t>
            </a:r>
            <a:r>
              <a:rPr lang="en-US" dirty="0" err="1" smtClean="0">
                <a:latin typeface="Special Elite"/>
                <a:cs typeface="Special Elite"/>
              </a:rPr>
              <a:t>Tbsp</a:t>
            </a:r>
            <a:r>
              <a:rPr lang="en-US" dirty="0" smtClean="0">
                <a:latin typeface="Special Elite"/>
                <a:cs typeface="Special Elite"/>
              </a:rPr>
              <a:t> Simulations</a:t>
            </a:r>
          </a:p>
          <a:p>
            <a:r>
              <a:rPr lang="en-US" dirty="0">
                <a:latin typeface="Special Elite"/>
                <a:cs typeface="Special Elite"/>
              </a:rPr>
              <a:t>5</a:t>
            </a:r>
            <a:r>
              <a:rPr lang="en-US" dirty="0" smtClean="0">
                <a:latin typeface="Special Elite"/>
                <a:cs typeface="Special Elite"/>
              </a:rPr>
              <a:t>. 1 medium-sized Task</a:t>
            </a:r>
          </a:p>
          <a:p>
            <a:r>
              <a:rPr lang="en-US" dirty="0">
                <a:latin typeface="Special Elite"/>
                <a:cs typeface="Special Elite"/>
              </a:rPr>
              <a:t>6</a:t>
            </a:r>
            <a:r>
              <a:rPr lang="en-US" dirty="0" smtClean="0">
                <a:latin typeface="Special Elite"/>
                <a:cs typeface="Special Elite"/>
              </a:rPr>
              <a:t>. 2 cups Data</a:t>
            </a:r>
          </a:p>
          <a:p>
            <a:r>
              <a:rPr lang="en-US" dirty="0" smtClean="0">
                <a:latin typeface="Special Elite"/>
                <a:cs typeface="Special Elite"/>
              </a:rPr>
              <a:t>7. </a:t>
            </a:r>
            <a:r>
              <a:rPr lang="en-US" dirty="0">
                <a:latin typeface="Special Elite"/>
                <a:cs typeface="Special Elite"/>
              </a:rPr>
              <a:t>9”x12” Inversion </a:t>
            </a:r>
            <a:r>
              <a:rPr lang="en-US" dirty="0" smtClean="0">
                <a:latin typeface="Special Elite"/>
                <a:cs typeface="Special Elite"/>
              </a:rPr>
              <a:t>Technique</a:t>
            </a:r>
          </a:p>
          <a:p>
            <a:r>
              <a:rPr lang="en-US" dirty="0" smtClean="0">
                <a:latin typeface="Special Elite"/>
                <a:cs typeface="Special Elite"/>
              </a:rPr>
              <a:t>8. Model selection routine</a:t>
            </a:r>
          </a:p>
          <a:p>
            <a:endParaRPr lang="en-US" dirty="0" smtClean="0">
              <a:latin typeface="Special Elite"/>
              <a:cs typeface="Special Elite"/>
            </a:endParaRPr>
          </a:p>
          <a:p>
            <a:endParaRPr lang="en-US" dirty="0" smtClean="0">
              <a:latin typeface="Special Elite"/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 rot="21358976">
            <a:off x="4928617" y="1134252"/>
            <a:ext cx="3734373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Prep Time: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Longer than you think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Cook Time:</a:t>
            </a:r>
          </a:p>
          <a:p>
            <a:r>
              <a:rPr lang="en-US" dirty="0" smtClean="0">
                <a:latin typeface="Special Elite"/>
                <a:cs typeface="Special Elite"/>
              </a:rPr>
              <a:t>1 PhD duration, or until funding runs out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Plating/serving:</a:t>
            </a:r>
          </a:p>
          <a:p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Serve with journal of your choice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071" y="1006964"/>
            <a:ext cx="789599" cy="7451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3800" y="1827931"/>
            <a:ext cx="628045" cy="6610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3969" y="909819"/>
            <a:ext cx="720341" cy="758183"/>
          </a:xfrm>
          <a:prstGeom prst="rect">
            <a:avLst/>
          </a:prstGeom>
        </p:spPr>
      </p:pic>
      <p:pic>
        <p:nvPicPr>
          <p:cNvPr id="11" name="Picture 10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3087418" y="1527638"/>
            <a:ext cx="734638" cy="467797"/>
          </a:xfrm>
          <a:prstGeom prst="rect">
            <a:avLst/>
          </a:prstGeom>
        </p:spPr>
      </p:pic>
      <p:pic>
        <p:nvPicPr>
          <p:cNvPr id="12" name="Picture 11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26141">
            <a:off x="3664527" y="1594033"/>
            <a:ext cx="734638" cy="46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851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etting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443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7774" y="179294"/>
            <a:ext cx="64759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  <a:latin typeface="Jayne Print YOFF"/>
                <a:cs typeface="Jayne Print YOFF"/>
              </a:rPr>
              <a:t>Plate and serve!</a:t>
            </a:r>
            <a:endParaRPr lang="en-US" sz="6000" dirty="0">
              <a:solidFill>
                <a:schemeClr val="bg1"/>
              </a:solidFill>
              <a:latin typeface="Jayne Print YOFF"/>
              <a:cs typeface="Jayne Print YOFF"/>
            </a:endParaRPr>
          </a:p>
        </p:txBody>
      </p:sp>
      <p:pic>
        <p:nvPicPr>
          <p:cNvPr id="2" name="Picture 1" descr="Figure_WinningMode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68877">
            <a:off x="3618388" y="2617132"/>
            <a:ext cx="2966974" cy="2226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196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17891"/>
            <a:ext cx="9144000" cy="1143000"/>
          </a:xfrm>
        </p:spPr>
        <p:txBody>
          <a:bodyPr>
            <a:normAutofit/>
          </a:bodyPr>
          <a:lstStyle/>
          <a:p>
            <a:r>
              <a:rPr lang="en-US" sz="6000" dirty="0" smtClean="0">
                <a:latin typeface="Jayne Print YOFF"/>
                <a:cs typeface="Jayne Print YOFF"/>
              </a:rPr>
              <a:t>Thank </a:t>
            </a:r>
            <a:r>
              <a:rPr lang="en-US" sz="6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you</a:t>
            </a:r>
            <a:r>
              <a:rPr lang="en-US" sz="6000" dirty="0" smtClean="0">
                <a:latin typeface="Jayne Print YOFF"/>
                <a:cs typeface="Jayne Print YOFF"/>
              </a:rPr>
              <a:t>!</a:t>
            </a:r>
            <a:endParaRPr lang="en-US" sz="6000" dirty="0">
              <a:latin typeface="Jayne Print YOFF"/>
              <a:cs typeface="Jayne Print YOFF"/>
            </a:endParaRPr>
          </a:p>
        </p:txBody>
      </p:sp>
    </p:spTree>
    <p:extLst>
      <p:ext uri="{BB962C8B-B14F-4D97-AF65-F5344CB8AC3E}">
        <p14:creationId xmlns:p14="http://schemas.microsoft.com/office/powerpoint/2010/main" val="2984717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37970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Jayne Print YOFF"/>
                <a:cs typeface="Jayne Print YOFF"/>
              </a:rPr>
              <a:t>Questions?</a:t>
            </a:r>
            <a:endParaRPr lang="en-US" sz="2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875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824" y="855382"/>
            <a:ext cx="8591176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rgbClr val="000000"/>
                </a:solidFill>
                <a:latin typeface="Jayne Print YOFF"/>
                <a:cs typeface="Jayne Print YOFF"/>
              </a:rPr>
              <a:t>Metropolis-Hastings </a:t>
            </a:r>
            <a:endParaRPr lang="en-US" sz="2200" dirty="0">
              <a:solidFill>
                <a:srgbClr val="00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47059" y="1998382"/>
            <a:ext cx="7963647" cy="4801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Special Elite"/>
                <a:cs typeface="Special Elite"/>
              </a:rPr>
              <a:t>Goal</a:t>
            </a:r>
            <a:r>
              <a:rPr lang="en-US" dirty="0" smtClean="0">
                <a:latin typeface="Special Elite"/>
                <a:cs typeface="Special Elite"/>
              </a:rPr>
              <a:t>:</a:t>
            </a:r>
          </a:p>
          <a:p>
            <a:r>
              <a:rPr lang="en-US" dirty="0" smtClean="0">
                <a:latin typeface="Special Elite"/>
                <a:cs typeface="Special Elite"/>
              </a:rPr>
              <a:t>Generate samples</a:t>
            </a:r>
          </a:p>
          <a:p>
            <a:r>
              <a:rPr lang="en-US" dirty="0">
                <a:latin typeface="Special Elite"/>
                <a:cs typeface="Special Elite"/>
              </a:rPr>
              <a:t>f</a:t>
            </a:r>
            <a:r>
              <a:rPr lang="en-US" dirty="0" smtClean="0">
                <a:latin typeface="Special Elite"/>
                <a:cs typeface="Special Elite"/>
              </a:rPr>
              <a:t>rom the posterior</a:t>
            </a:r>
          </a:p>
          <a:p>
            <a:r>
              <a:rPr lang="en-US" dirty="0" smtClean="0">
                <a:latin typeface="Special Elite"/>
                <a:cs typeface="Special Elite"/>
              </a:rPr>
              <a:t>distribution</a:t>
            </a:r>
          </a:p>
          <a:p>
            <a:endParaRPr lang="en-US" dirty="0" smtClean="0">
              <a:latin typeface="Special Elite"/>
              <a:cs typeface="Special Elite"/>
            </a:endParaRPr>
          </a:p>
          <a:p>
            <a:endParaRPr lang="en-US" dirty="0" smtClean="0">
              <a:latin typeface="Special Elite"/>
              <a:cs typeface="Special Elite"/>
            </a:endParaRPr>
          </a:p>
          <a:p>
            <a:endParaRPr lang="en-US" dirty="0" smtClean="0">
              <a:latin typeface="Special Elite"/>
              <a:cs typeface="Special Elite"/>
            </a:endParaRP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b="1" dirty="0" smtClean="0">
                <a:latin typeface="Special Elite"/>
                <a:cs typeface="Special Elite"/>
              </a:rPr>
              <a:t>Algorithm</a:t>
            </a:r>
            <a:r>
              <a:rPr lang="en-US" dirty="0" smtClean="0">
                <a:latin typeface="Special Elite"/>
                <a:cs typeface="Special Elite"/>
              </a:rPr>
              <a:t>: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pPr marL="342900" indent="-342900">
              <a:buAutoNum type="arabicPeriod"/>
            </a:pPr>
            <a:r>
              <a:rPr lang="en-US" dirty="0" smtClean="0">
                <a:latin typeface="Special Elite"/>
                <a:cs typeface="Special Elite"/>
              </a:rPr>
              <a:t>Generate a candidate parameter x* from the proposal distribution q(x)</a:t>
            </a:r>
          </a:p>
          <a:p>
            <a:pPr marL="342900" indent="-342900">
              <a:buAutoNum type="arabicPeriod"/>
            </a:pPr>
            <a:r>
              <a:rPr lang="en-US" dirty="0" smtClean="0">
                <a:latin typeface="Special Elite"/>
                <a:cs typeface="Special Elite"/>
              </a:rPr>
              <a:t>Calculate the acceptance ratio </a:t>
            </a:r>
            <a:r>
              <a:rPr lang="en-US" dirty="0" smtClean="0">
                <a:latin typeface="Lucida Grande"/>
                <a:ea typeface="Lucida Grande"/>
                <a:cs typeface="Lucida Grande"/>
              </a:rPr>
              <a:t>α</a:t>
            </a:r>
            <a:r>
              <a:rPr lang="en-US" dirty="0" smtClean="0">
                <a:latin typeface="Special Elite"/>
                <a:cs typeface="Special Elite"/>
              </a:rPr>
              <a:t> = f(x*)/f(x) where f is the approximate posterior</a:t>
            </a:r>
          </a:p>
          <a:p>
            <a:pPr marL="342900" indent="-342900">
              <a:buAutoNum type="arabicPeriod"/>
            </a:pPr>
            <a:r>
              <a:rPr lang="en-US" dirty="0" smtClean="0">
                <a:latin typeface="Special Elite"/>
                <a:cs typeface="Special Elite"/>
              </a:rPr>
              <a:t>If </a:t>
            </a:r>
            <a:r>
              <a:rPr lang="en-US" dirty="0">
                <a:latin typeface="Lucida Grande"/>
                <a:ea typeface="Lucida Grande"/>
                <a:cs typeface="Lucida Grande"/>
              </a:rPr>
              <a:t>α</a:t>
            </a:r>
            <a:r>
              <a:rPr lang="en-US" dirty="0">
                <a:latin typeface="Special Elite"/>
                <a:cs typeface="Special Elite"/>
              </a:rPr>
              <a:t> </a:t>
            </a:r>
            <a:r>
              <a:rPr lang="en-US" dirty="0" smtClean="0">
                <a:latin typeface="ＭＳ ゴシック"/>
                <a:ea typeface="ＭＳ ゴシック"/>
                <a:cs typeface="ＭＳ ゴシック"/>
              </a:rPr>
              <a:t>≥</a:t>
            </a:r>
            <a:r>
              <a:rPr lang="en-US" dirty="0">
                <a:latin typeface="Special Elite"/>
                <a:cs typeface="Special Elite"/>
              </a:rPr>
              <a:t> </a:t>
            </a:r>
            <a:r>
              <a:rPr lang="en-US" dirty="0" smtClean="0">
                <a:latin typeface="Special Elite"/>
                <a:cs typeface="Special Elite"/>
              </a:rPr>
              <a:t>1, then automatically accept </a:t>
            </a:r>
          </a:p>
          <a:p>
            <a:pPr marL="342900" indent="-342900">
              <a:buAutoNum type="arabicPeriod"/>
            </a:pPr>
            <a:endParaRPr lang="en-US" dirty="0" smtClean="0">
              <a:latin typeface="Special Elite"/>
              <a:cs typeface="Special Elite"/>
            </a:endParaRPr>
          </a:p>
          <a:p>
            <a:endParaRPr lang="en-US" dirty="0">
              <a:latin typeface="Special Elite"/>
              <a:cs typeface="Special Elite"/>
            </a:endParaRPr>
          </a:p>
        </p:txBody>
      </p:sp>
      <p:pic>
        <p:nvPicPr>
          <p:cNvPr id="5" name="Picture 4" descr="mh_examp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2586" y="1964178"/>
            <a:ext cx="5602232" cy="1830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647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824" y="1408199"/>
            <a:ext cx="8591176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rgbClr val="000000"/>
                </a:solidFill>
                <a:latin typeface="Jayne Print YOFF"/>
                <a:cs typeface="Jayne Print YOFF"/>
              </a:rPr>
              <a:t>Harmonic mean</a:t>
            </a:r>
            <a:endParaRPr lang="en-US" sz="2200" dirty="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318000" y="107576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47059" y="2551199"/>
            <a:ext cx="796364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Simple approximation of the model evidence, often likened to the free energy (but not equivalent)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Functional form:</a:t>
            </a:r>
          </a:p>
          <a:p>
            <a:endParaRPr lang="en-US" dirty="0" smtClean="0">
              <a:latin typeface="Special Elite"/>
              <a:cs typeface="Special Elite"/>
            </a:endParaRPr>
          </a:p>
          <a:p>
            <a:endParaRPr lang="en-US" dirty="0">
              <a:latin typeface="Special Elite"/>
              <a:cs typeface="Special Elite"/>
            </a:endParaRPr>
          </a:p>
          <a:p>
            <a:endParaRPr lang="en-US" dirty="0">
              <a:latin typeface="Special Elite"/>
              <a:cs typeface="Special Elite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015469"/>
              </p:ext>
            </p:extLst>
          </p:nvPr>
        </p:nvGraphicFramePr>
        <p:xfrm>
          <a:off x="2764118" y="3743395"/>
          <a:ext cx="10889984" cy="14116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7" name="Document" r:id="rId3" imgW="5486400" imgH="711200" progId="Word.Document.12">
                  <p:embed/>
                </p:oleObj>
              </mc:Choice>
              <mc:Fallback>
                <p:oleObj name="Document" r:id="rId3" imgW="5486400" imgH="711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64118" y="3743395"/>
                        <a:ext cx="10889984" cy="14116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8351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14400" y="241771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The</a:t>
            </a:r>
            <a:r>
              <a:rPr lang="en-US" sz="4000" dirty="0" smtClean="0"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prior</a:t>
            </a:r>
            <a:endParaRPr lang="en-US" sz="2000" dirty="0">
              <a:solidFill>
                <a:srgbClr val="FF6600"/>
              </a:solidFill>
              <a:cs typeface="Special Elite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3197411"/>
            <a:ext cx="74855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What information do we have before we see any data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?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318468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14400" y="241771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rgbClr val="404040"/>
                </a:solidFill>
                <a:latin typeface="Jayne Print YOFF"/>
                <a:cs typeface="Jayne Print YOFF"/>
              </a:rPr>
              <a:t>The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 Bayesian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 approach</a:t>
            </a:r>
            <a:endParaRPr lang="en-US" sz="2000" dirty="0">
              <a:solidFill>
                <a:srgbClr val="FF6600"/>
              </a:solidFill>
              <a:cs typeface="Special Elite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11412" y="2943414"/>
            <a:ext cx="8396941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Bayes’ Theorem:  Posterior     Likelihood * Prior  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		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1840459"/>
              </p:ext>
            </p:extLst>
          </p:nvPr>
        </p:nvGraphicFramePr>
        <p:xfrm>
          <a:off x="4197572" y="3250074"/>
          <a:ext cx="10274455" cy="3130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1" name="Document" r:id="rId3" imgW="5486400" imgH="177800" progId="Word.Document.12">
                  <p:embed/>
                </p:oleObj>
              </mc:Choice>
              <mc:Fallback>
                <p:oleObj name="Document" r:id="rId3" imgW="54864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197572" y="3250074"/>
                        <a:ext cx="10274455" cy="3130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20849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enu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" t="14374" r="1845" b="14137"/>
          <a:stretch/>
        </p:blipFill>
        <p:spPr>
          <a:xfrm rot="5400000">
            <a:off x="-642472" y="1180354"/>
            <a:ext cx="6260353" cy="4646707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5005295" y="1003972"/>
            <a:ext cx="3511176" cy="15865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err="1" smtClean="0">
                <a:solidFill>
                  <a:srgbClr val="FF6600"/>
                </a:solidFill>
                <a:latin typeface="Jayne Print YOFF"/>
                <a:cs typeface="Jayne Print YOFF"/>
              </a:rPr>
              <a:t>Frequentist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approach</a:t>
            </a:r>
          </a:p>
          <a:p>
            <a:pPr marL="0" indent="0">
              <a:buNone/>
            </a:pPr>
            <a:endParaRPr lang="en-US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17179" y="851647"/>
            <a:ext cx="3585881" cy="534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656293" y="1055618"/>
            <a:ext cx="3841004" cy="4900706"/>
            <a:chOff x="745938" y="1583768"/>
            <a:chExt cx="3841004" cy="4900706"/>
          </a:xfrm>
        </p:grpSpPr>
        <p:sp>
          <p:nvSpPr>
            <p:cNvPr id="3" name="Rectangle 2"/>
            <p:cNvSpPr/>
            <p:nvPr/>
          </p:nvSpPr>
          <p:spPr>
            <a:xfrm>
              <a:off x="745938" y="1583768"/>
              <a:ext cx="3841004" cy="4900706"/>
            </a:xfrm>
            <a:prstGeom prst="rect">
              <a:avLst/>
            </a:prstGeom>
            <a:noFill/>
            <a:ln w="76200" cmpd="tri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81529" y="1583768"/>
              <a:ext cx="3436471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latin typeface="Harrington"/>
                  <a:cs typeface="Harrington"/>
                </a:rPr>
                <a:t>Hamish’s Scottish </a:t>
              </a:r>
              <a:r>
                <a:rPr lang="en-US" sz="2000" dirty="0" err="1" smtClean="0">
                  <a:latin typeface="Harrington"/>
                  <a:cs typeface="Harrington"/>
                </a:rPr>
                <a:t>Taverne</a:t>
              </a:r>
              <a:r>
                <a:rPr lang="en-US" sz="2000" dirty="0" smtClean="0">
                  <a:latin typeface="Harrington"/>
                  <a:cs typeface="Harrington"/>
                </a:rPr>
                <a:t> Menu</a:t>
              </a:r>
              <a:endParaRPr lang="en-US" sz="2000" dirty="0">
                <a:latin typeface="Harrington"/>
                <a:cs typeface="Harrington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986119" y="2194123"/>
              <a:ext cx="3003177" cy="418576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Harrington"/>
                  <a:cs typeface="Harrington"/>
                </a:rPr>
                <a:t>Haggis </a:t>
              </a:r>
            </a:p>
            <a:p>
              <a:endParaRPr lang="en-US" sz="1400" dirty="0" smtClean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Haggis deluxe</a:t>
              </a:r>
            </a:p>
            <a:p>
              <a:endParaRPr lang="en-US" sz="1400" dirty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Haggis supreme</a:t>
              </a:r>
            </a:p>
            <a:p>
              <a:endParaRPr lang="en-US" sz="1400" dirty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Haggis a la mode</a:t>
              </a:r>
            </a:p>
            <a:p>
              <a:endParaRPr lang="en-US" sz="1400" dirty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Haggis au gratin</a:t>
              </a:r>
            </a:p>
            <a:p>
              <a:endParaRPr lang="en-US" sz="1400" dirty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Chicken </a:t>
              </a:r>
              <a:r>
                <a:rPr lang="en-US" sz="1400" dirty="0" err="1" smtClean="0">
                  <a:latin typeface="Harrington"/>
                  <a:cs typeface="Harrington"/>
                </a:rPr>
                <a:t>Tikka</a:t>
              </a:r>
              <a:r>
                <a:rPr lang="en-US" sz="1400" dirty="0" smtClean="0">
                  <a:latin typeface="Harrington"/>
                  <a:cs typeface="Harrington"/>
                </a:rPr>
                <a:t> Masala</a:t>
              </a:r>
            </a:p>
            <a:p>
              <a:endParaRPr lang="en-US" sz="1400" dirty="0" smtClean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Haggis </a:t>
              </a:r>
              <a:r>
                <a:rPr lang="en-US" sz="1400" dirty="0" err="1" smtClean="0">
                  <a:latin typeface="Harrington"/>
                  <a:cs typeface="Harrington"/>
                </a:rPr>
                <a:t>flambée</a:t>
              </a:r>
              <a:endParaRPr lang="en-US" sz="1400" dirty="0" smtClean="0">
                <a:latin typeface="Harrington"/>
                <a:cs typeface="Harrington"/>
              </a:endParaRPr>
            </a:p>
            <a:p>
              <a:endParaRPr lang="en-US" sz="1400" dirty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Haggis surprise</a:t>
              </a:r>
            </a:p>
            <a:p>
              <a:endParaRPr lang="en-US" sz="1400" dirty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Make-your-own Haggis</a:t>
              </a:r>
            </a:p>
            <a:p>
              <a:endParaRPr lang="en-US" sz="1400" dirty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Something else involving Haggis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5005295" y="2607826"/>
            <a:ext cx="37502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Looks </a:t>
            </a:r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at the likelihood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of an event given the data alone (i.e. how </a:t>
            </a:r>
            <a:r>
              <a:rPr 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frequently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does an event occur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)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Likelihood odds ratio, non-Haggis to Haggis: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1: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9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2950804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25226" y="159870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Applying </a:t>
            </a:r>
            <a:r>
              <a:rPr lang="en-US" sz="4000" dirty="0" smtClean="0">
                <a:solidFill>
                  <a:srgbClr val="FF0000"/>
                </a:solidFill>
                <a:latin typeface="Jayne Print YOFF"/>
                <a:cs typeface="Jayne Print YOFF"/>
              </a:rPr>
              <a:t>Bayes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 Theorem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5226" y="2453111"/>
            <a:ext cx="7351058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But! You have more information.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Prior odds ratio                       4: 1</a:t>
            </a:r>
          </a:p>
          <a:p>
            <a:r>
              <a:rPr lang="en-US" u="sng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Likelihood ratio                      1: 9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Posterior odds ratio                4: 9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  <a:sym typeface="Wingdings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  <a:sym typeface="Wingdings"/>
              </a:rPr>
              <a:t>So there’s about a 40% chance that you’re not eating sheep stomach. Success.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790648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14400" y="241771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Our 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goal</a:t>
            </a:r>
            <a:endParaRPr lang="en-US" sz="2000" dirty="0">
              <a:solidFill>
                <a:srgbClr val="FF6600"/>
              </a:solidFill>
              <a:cs typeface="Special Elite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3197411"/>
            <a:ext cx="74855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Inferring generative models from observed data.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1782468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597648" y="624783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Bayes</a:t>
            </a:r>
            <a:r>
              <a:rPr lang="en-US" sz="4000" dirty="0" smtClean="0"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Theorem - prior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0639" y="1760822"/>
            <a:ext cx="2733490" cy="4445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0384" y="1720854"/>
            <a:ext cx="2794000" cy="45847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0584" y="1714504"/>
            <a:ext cx="2133600" cy="4597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0384" y="1760822"/>
            <a:ext cx="2794000" cy="4445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7"/>
          <a:srcRect r="8209"/>
          <a:stretch/>
        </p:blipFill>
        <p:spPr>
          <a:xfrm>
            <a:off x="3445809" y="1760822"/>
            <a:ext cx="234315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53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5177</TotalTime>
  <Words>1588</Words>
  <Application>Microsoft Macintosh PowerPoint</Application>
  <PresentationFormat>On-screen Show (4:3)</PresentationFormat>
  <Paragraphs>345</Paragraphs>
  <Slides>38</Slides>
  <Notes>8</Notes>
  <HiddenSlides>0</HiddenSlides>
  <MMClips>1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0" baseType="lpstr">
      <vt:lpstr>Office Theme</vt:lpstr>
      <vt:lpstr>Document</vt:lpstr>
      <vt:lpstr>Modeling Basics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Our problem: The  Tricky Coin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Step 4: Simulations</vt:lpstr>
      <vt:lpstr>PowerPoint Presentation</vt:lpstr>
      <vt:lpstr>PowerPoint Presentation</vt:lpstr>
      <vt:lpstr>PowerPoint Presentation</vt:lpstr>
      <vt:lpstr>PowerPoint Presentation</vt:lpstr>
      <vt:lpstr>Step 6: Model Inversion </vt:lpstr>
      <vt:lpstr>Inversion continued</vt:lpstr>
      <vt:lpstr>Inversion results</vt:lpstr>
      <vt:lpstr>Step 8: Model selection</vt:lpstr>
      <vt:lpstr>PowerPoint Presentation</vt:lpstr>
      <vt:lpstr>PowerPoint Presentation</vt:lpstr>
      <vt:lpstr>PowerPoint Presentation</vt:lpstr>
      <vt:lpstr>Thank you!</vt:lpstr>
      <vt:lpstr>Questions?</vt:lpstr>
      <vt:lpstr>Metropolis-Hastings </vt:lpstr>
      <vt:lpstr>Harmonic mean</vt:lpstr>
    </vt:vector>
  </TitlesOfParts>
  <Company>Translational Neuromodeling Unit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Modeling Basics</dc:title>
  <dc:creator>Saee Paliwal</dc:creator>
  <cp:lastModifiedBy>Saee Paliwal</cp:lastModifiedBy>
  <cp:revision>103</cp:revision>
  <dcterms:created xsi:type="dcterms:W3CDTF">2016-08-05T13:50:28Z</dcterms:created>
  <dcterms:modified xsi:type="dcterms:W3CDTF">2016-08-29T12:49:24Z</dcterms:modified>
</cp:coreProperties>
</file>

<file path=docProps/thumbnail.jpeg>
</file>